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doc" ContentType="application/msword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xls" ContentType="application/vnd.ms-exce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62" r:id="rId2"/>
    <p:sldMasterId id="2147483687" r:id="rId3"/>
    <p:sldMasterId id="2147483701" r:id="rId4"/>
    <p:sldMasterId id="2147483703" r:id="rId5"/>
    <p:sldMasterId id="2147483705" r:id="rId6"/>
    <p:sldMasterId id="2147483707" r:id="rId7"/>
  </p:sldMasterIdLst>
  <p:notesMasterIdLst>
    <p:notesMasterId r:id="rId61"/>
  </p:notesMasterIdLst>
  <p:handoutMasterIdLst>
    <p:handoutMasterId r:id="rId62"/>
  </p:handoutMasterIdLst>
  <p:sldIdLst>
    <p:sldId id="309" r:id="rId8"/>
    <p:sldId id="339" r:id="rId9"/>
    <p:sldId id="346" r:id="rId10"/>
    <p:sldId id="340" r:id="rId11"/>
    <p:sldId id="341" r:id="rId12"/>
    <p:sldId id="347" r:id="rId13"/>
    <p:sldId id="351" r:id="rId14"/>
    <p:sldId id="359" r:id="rId15"/>
    <p:sldId id="361" r:id="rId16"/>
    <p:sldId id="348" r:id="rId17"/>
    <p:sldId id="349" r:id="rId18"/>
    <p:sldId id="352" r:id="rId19"/>
    <p:sldId id="353" r:id="rId20"/>
    <p:sldId id="354" r:id="rId21"/>
    <p:sldId id="355" r:id="rId22"/>
    <p:sldId id="356" r:id="rId23"/>
    <p:sldId id="376" r:id="rId24"/>
    <p:sldId id="377" r:id="rId25"/>
    <p:sldId id="360" r:id="rId26"/>
    <p:sldId id="350" r:id="rId27"/>
    <p:sldId id="344" r:id="rId28"/>
    <p:sldId id="312" r:id="rId29"/>
    <p:sldId id="301" r:id="rId30"/>
    <p:sldId id="300" r:id="rId31"/>
    <p:sldId id="362" r:id="rId32"/>
    <p:sldId id="302" r:id="rId33"/>
    <p:sldId id="305" r:id="rId34"/>
    <p:sldId id="367" r:id="rId35"/>
    <p:sldId id="314" r:id="rId36"/>
    <p:sldId id="368" r:id="rId37"/>
    <p:sldId id="324" r:id="rId38"/>
    <p:sldId id="325" r:id="rId39"/>
    <p:sldId id="369" r:id="rId40"/>
    <p:sldId id="370" r:id="rId41"/>
    <p:sldId id="378" r:id="rId42"/>
    <p:sldId id="379" r:id="rId43"/>
    <p:sldId id="326" r:id="rId44"/>
    <p:sldId id="330" r:id="rId45"/>
    <p:sldId id="327" r:id="rId46"/>
    <p:sldId id="328" r:id="rId47"/>
    <p:sldId id="329" r:id="rId48"/>
    <p:sldId id="261" r:id="rId49"/>
    <p:sldId id="262" r:id="rId50"/>
    <p:sldId id="269" r:id="rId51"/>
    <p:sldId id="332" r:id="rId52"/>
    <p:sldId id="271" r:id="rId53"/>
    <p:sldId id="308" r:id="rId54"/>
    <p:sldId id="318" r:id="rId55"/>
    <p:sldId id="307" r:id="rId56"/>
    <p:sldId id="371" r:id="rId57"/>
    <p:sldId id="338" r:id="rId58"/>
    <p:sldId id="372" r:id="rId59"/>
    <p:sldId id="373" r:id="rId60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E323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8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7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6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0"/>
          <c:order val="0"/>
          <c:cat>
            <c:strRef>
              <c:f>Sheet1!$A$3:$A$5</c:f>
              <c:strCache>
                <c:ptCount val="3"/>
                <c:pt idx="0">
                  <c:v>GR + GLY</c:v>
                </c:pt>
                <c:pt idx="1">
                  <c:v>GR, NO GLY</c:v>
                </c:pt>
                <c:pt idx="2">
                  <c:v>MAV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1362</c:v>
                </c:pt>
                <c:pt idx="1">
                  <c:v>1475</c:v>
                </c:pt>
                <c:pt idx="2">
                  <c:v>1680</c:v>
                </c:pt>
              </c:numCache>
            </c:numRef>
          </c:val>
        </c:ser>
        <c:axId val="83592704"/>
        <c:axId val="83594240"/>
      </c:barChart>
      <c:catAx>
        <c:axId val="8359270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latin typeface="Arial"/>
              </a:defRPr>
            </a:pPr>
            <a:endParaRPr lang="en-US"/>
          </a:p>
        </c:txPr>
        <c:crossAx val="83594240"/>
        <c:crosses val="autoZero"/>
        <c:auto val="1"/>
        <c:lblAlgn val="ctr"/>
        <c:lblOffset val="100"/>
      </c:catAx>
      <c:valAx>
        <c:axId val="835942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aseline="0">
                <a:latin typeface="Arial"/>
              </a:defRPr>
            </a:pPr>
            <a:endParaRPr lang="en-US"/>
          </a:p>
        </c:txPr>
        <c:crossAx val="83592704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GR + GLY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cat>
            <c:numRef>
              <c:f>Sheet1!$A$2:$A$5</c:f>
              <c:numCache>
                <c:formatCode>General</c:formatCode>
                <c:ptCount val="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2010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41.5</c:v>
                </c:pt>
                <c:pt idx="1">
                  <c:v>62.8</c:v>
                </c:pt>
                <c:pt idx="2">
                  <c:v>30.3</c:v>
                </c:pt>
                <c:pt idx="3">
                  <c:v>60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 + NON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1"/>
              </a:solidFill>
            </a:ln>
          </c:spPr>
          <c:cat>
            <c:numRef>
              <c:f>Sheet1!$A$2:$A$5</c:f>
              <c:numCache>
                <c:formatCode>General</c:formatCode>
                <c:ptCount val="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2010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33.5</c:v>
                </c:pt>
                <c:pt idx="1">
                  <c:v>57.7</c:v>
                </c:pt>
                <c:pt idx="2">
                  <c:v>29.3</c:v>
                </c:pt>
                <c:pt idx="3">
                  <c:v>62.5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GR, NO HERB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chemeClr val="tx1"/>
              </a:solidFill>
            </a:ln>
          </c:spPr>
          <c:cat>
            <c:numRef>
              <c:f>Sheet1!$A$2:$A$5</c:f>
              <c:numCache>
                <c:formatCode>General</c:formatCode>
                <c:ptCount val="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2010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40.1</c:v>
                </c:pt>
                <c:pt idx="1">
                  <c:v>1.0000000000000002E-3</c:v>
                </c:pt>
                <c:pt idx="2">
                  <c:v>1.0000000000000002E-3</c:v>
                </c:pt>
                <c:pt idx="3">
                  <c:v>1.0000000000000002E-3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CONV + HERB</c:v>
                </c:pt>
              </c:strCache>
            </c:strRef>
          </c:tx>
          <c:spPr>
            <a:solidFill>
              <a:srgbClr val="660066"/>
            </a:solidFill>
            <a:ln>
              <a:solidFill>
                <a:schemeClr val="tx1"/>
              </a:solidFill>
            </a:ln>
          </c:spPr>
          <c:cat>
            <c:numRef>
              <c:f>Sheet1!$A$2:$A$5</c:f>
              <c:numCache>
                <c:formatCode>General</c:formatCode>
                <c:ptCount val="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2010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29.4</c:v>
                </c:pt>
                <c:pt idx="1">
                  <c:v>1.0000000000000002E-3</c:v>
                </c:pt>
                <c:pt idx="2">
                  <c:v>25</c:v>
                </c:pt>
                <c:pt idx="3">
                  <c:v>58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CONV, NO HERB</c:v>
                </c:pt>
              </c:strCache>
            </c:strRef>
          </c:tx>
          <c:spPr>
            <a:solidFill>
              <a:srgbClr val="008000"/>
            </a:solidFill>
            <a:ln>
              <a:solidFill>
                <a:schemeClr val="tx1"/>
              </a:solidFill>
            </a:ln>
          </c:spPr>
          <c:cat>
            <c:numRef>
              <c:f>Sheet1!$A$2:$A$5</c:f>
              <c:numCache>
                <c:formatCode>General</c:formatCode>
                <c:ptCount val="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2010</c:v>
                </c:pt>
              </c:numCache>
            </c:numRef>
          </c:cat>
          <c:val>
            <c:numRef>
              <c:f>Sheet1!$F$2:$F$5</c:f>
              <c:numCache>
                <c:formatCode>General</c:formatCode>
                <c:ptCount val="4"/>
                <c:pt idx="0">
                  <c:v>15.9</c:v>
                </c:pt>
                <c:pt idx="1">
                  <c:v>1.0000000000000002E-3</c:v>
                </c:pt>
                <c:pt idx="2">
                  <c:v>1.0000000000000002E-3</c:v>
                </c:pt>
                <c:pt idx="3">
                  <c:v>1.0000000000000002E-3</c:v>
                </c:pt>
              </c:numCache>
            </c:numRef>
          </c:val>
        </c:ser>
        <c:axId val="93837568"/>
        <c:axId val="133713920"/>
      </c:barChart>
      <c:catAx>
        <c:axId val="938375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latin typeface="Arial"/>
              </a:defRPr>
            </a:pPr>
            <a:endParaRPr lang="en-US"/>
          </a:p>
        </c:txPr>
        <c:crossAx val="133713920"/>
        <c:crosses val="autoZero"/>
        <c:auto val="1"/>
        <c:lblAlgn val="ctr"/>
        <c:lblOffset val="100"/>
      </c:catAx>
      <c:valAx>
        <c:axId val="1337139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latin typeface="Arial"/>
              </a:defRPr>
            </a:pPr>
            <a:endParaRPr lang="en-US"/>
          </a:p>
        </c:txPr>
        <c:crossAx val="93837568"/>
        <c:crosses val="autoZero"/>
        <c:crossBetween val="between"/>
      </c:valAx>
    </c:plotArea>
    <c:legend>
      <c:legendPos val="r"/>
      <c:txPr>
        <a:bodyPr/>
        <a:lstStyle/>
        <a:p>
          <a:pPr>
            <a:defRPr>
              <a:latin typeface="Arial"/>
            </a:defRPr>
          </a:pPr>
          <a:endParaRPr lang="en-US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fld id="{F04B560C-C9A6-48AD-B17C-7D1F52B86DD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416425"/>
            <a:ext cx="55054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fld id="{18437C13-9DA6-4D98-AB75-E4E3C2E76C9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C75D61-9C01-4145-9FC0-1EA4126B86EA}" type="slidenum">
              <a:rPr lang="en-US"/>
              <a:pPr/>
              <a:t>1</a:t>
            </a:fld>
            <a:endParaRPr lang="en-US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F91F32-F2AC-4201-BB69-B3C7ED53EFCD}" type="slidenum">
              <a:rPr lang="en-US"/>
              <a:pPr/>
              <a:t>24</a:t>
            </a:fld>
            <a:endParaRPr lang="en-US"/>
          </a:p>
        </p:txBody>
      </p:sp>
      <p:sp>
        <p:nvSpPr>
          <p:cNvPr id="8601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AAD9F4-1CED-4488-A0D7-D329FC104D24}" type="slidenum">
              <a:rPr lang="en-US"/>
              <a:pPr/>
              <a:t>25</a:t>
            </a:fld>
            <a:endParaRPr lang="en-US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F48D5-DD37-4A54-8C37-33DD55A4C8DE}" type="slidenum">
              <a:rPr lang="en-US"/>
              <a:pPr/>
              <a:t>26</a:t>
            </a:fld>
            <a:endParaRPr lang="en-US"/>
          </a:p>
        </p:txBody>
      </p:sp>
      <p:sp>
        <p:nvSpPr>
          <p:cNvPr id="9011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11553-34CA-40F3-B4BE-5B557A0136FF}" type="slidenum">
              <a:rPr lang="en-US"/>
              <a:pPr/>
              <a:t>27</a:t>
            </a:fld>
            <a:endParaRPr lang="en-US"/>
          </a:p>
        </p:txBody>
      </p:sp>
      <p:sp>
        <p:nvSpPr>
          <p:cNvPr id="9216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DCCE65-3C9F-4E84-8D86-33648BACB880}" type="slidenum">
              <a:rPr lang="en-US"/>
              <a:pPr/>
              <a:t>29</a:t>
            </a:fld>
            <a:endParaRPr lang="en-US"/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49CBE4-8623-47B2-B13E-D8BC319DD4A4}" type="slidenum">
              <a:rPr lang="en-US"/>
              <a:pPr/>
              <a:t>31</a:t>
            </a:fld>
            <a:endParaRPr lang="en-US"/>
          </a:p>
        </p:txBody>
      </p:sp>
      <p:sp>
        <p:nvSpPr>
          <p:cNvPr id="9830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F9B41F-24FA-4B05-84F0-65A751E5CEF4}" type="slidenum">
              <a:rPr lang="en-US"/>
              <a:pPr/>
              <a:t>32</a:t>
            </a:fld>
            <a:endParaRPr lang="en-US"/>
          </a:p>
        </p:txBody>
      </p:sp>
      <p:sp>
        <p:nvSpPr>
          <p:cNvPr id="10035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059005-CD30-4588-A81F-22DDAA9466F7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2464C-8181-4C97-B38D-E300A09B4960}" type="slidenum">
              <a:rPr lang="en-US"/>
              <a:pPr/>
              <a:t>37</a:t>
            </a:fld>
            <a:endParaRPr lang="en-US"/>
          </a:p>
        </p:txBody>
      </p:sp>
      <p:sp>
        <p:nvSpPr>
          <p:cNvPr id="1075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82F007-A55B-4EB9-A421-984A8F6DF874}" type="slidenum">
              <a:rPr lang="en-US"/>
              <a:pPr/>
              <a:t>38</a:t>
            </a:fld>
            <a:endParaRPr lang="en-US"/>
          </a:p>
        </p:txBody>
      </p:sp>
      <p:sp>
        <p:nvSpPr>
          <p:cNvPr id="1095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This is the shikimate pathway.  These are the 3 amino acids produced by the pathway - tryptophan, phenylalanine, and tyrosine 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Glyphosate disrupts the pathway here.  Inhibiting EPSPS synthase preventing the formation of EPSP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Disruption of  EPSP synthase stops aromatic amino acid production and is lethal 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3DA736-4AB0-49D2-8ABB-BECEE06F2682}" type="slidenum">
              <a:rPr lang="en-US"/>
              <a:pPr/>
              <a:t>39</a:t>
            </a:fld>
            <a:endParaRPr lang="en-US"/>
          </a:p>
        </p:txBody>
      </p:sp>
      <p:sp>
        <p:nvSpPr>
          <p:cNvPr id="11161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04E542-F305-43B8-A331-B636ABAF6EE6}" type="slidenum">
              <a:rPr lang="en-US"/>
              <a:pPr/>
              <a:t>40</a:t>
            </a:fld>
            <a:endParaRPr lang="en-US"/>
          </a:p>
        </p:txBody>
      </p:sp>
      <p:sp>
        <p:nvSpPr>
          <p:cNvPr id="1136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DE0992-71ED-40BA-BAC8-41D6CF8CF5D3}" type="slidenum">
              <a:rPr lang="en-US"/>
              <a:pPr/>
              <a:t>41</a:t>
            </a:fld>
            <a:endParaRPr lang="en-US"/>
          </a:p>
        </p:txBody>
      </p:sp>
      <p:sp>
        <p:nvSpPr>
          <p:cNvPr id="11571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E2C049-A527-44B0-A9D1-08121493A19E}" type="slidenum">
              <a:rPr lang="en-US"/>
              <a:pPr/>
              <a:t>42</a:t>
            </a:fld>
            <a:endParaRPr lang="en-US"/>
          </a:p>
        </p:txBody>
      </p:sp>
      <p:sp>
        <p:nvSpPr>
          <p:cNvPr id="1177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733F9-E62B-4531-867F-99DDDE5BECD2}" type="slidenum">
              <a:rPr lang="en-US"/>
              <a:pPr/>
              <a:t>43</a:t>
            </a:fld>
            <a:endParaRPr lang="en-US"/>
          </a:p>
        </p:txBody>
      </p:sp>
      <p:sp>
        <p:nvSpPr>
          <p:cNvPr id="1198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513AB-B101-4AC2-B3AC-A015A4F23931}" type="slidenum">
              <a:rPr lang="en-US"/>
              <a:pPr/>
              <a:t>44</a:t>
            </a:fld>
            <a:endParaRPr lang="en-US"/>
          </a:p>
        </p:txBody>
      </p:sp>
      <p:sp>
        <p:nvSpPr>
          <p:cNvPr id="1218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DB6D8E-351B-4D5D-B6D1-151B7225B28C}" type="slidenum">
              <a:rPr lang="en-US"/>
              <a:pPr/>
              <a:t>45</a:t>
            </a:fld>
            <a:endParaRPr lang="en-US"/>
          </a:p>
        </p:txBody>
      </p:sp>
      <p:sp>
        <p:nvSpPr>
          <p:cNvPr id="1239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1C6A01-614B-434D-835E-8BF2D7020CB6}" type="slidenum">
              <a:rPr lang="en-US"/>
              <a:pPr/>
              <a:t>46</a:t>
            </a:fld>
            <a:endParaRPr lang="en-US"/>
          </a:p>
        </p:txBody>
      </p:sp>
      <p:sp>
        <p:nvSpPr>
          <p:cNvPr id="1259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62DBE-2C34-4682-888F-EA05F4D7E5B5}" type="slidenum">
              <a:rPr lang="en-US"/>
              <a:pPr/>
              <a:t>47</a:t>
            </a:fld>
            <a:endParaRPr lang="en-US"/>
          </a:p>
        </p:txBody>
      </p:sp>
      <p:sp>
        <p:nvSpPr>
          <p:cNvPr id="1280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C4D1BC-428C-4761-949C-8B3845889AA4}" type="slidenum">
              <a:rPr lang="en-US"/>
              <a:pPr/>
              <a:t>48</a:t>
            </a:fld>
            <a:endParaRPr lang="en-US"/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523C5-BA52-4A56-8B7D-7D5CBA921802}" type="slidenum">
              <a:rPr lang="en-US"/>
              <a:pPr/>
              <a:t>12</a:t>
            </a:fld>
            <a:endParaRPr lang="en-US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1044BD-FAE5-4221-A420-7CD0E4BE6B23}" type="slidenum">
              <a:rPr lang="en-US"/>
              <a:pPr/>
              <a:t>49</a:t>
            </a:fld>
            <a:endParaRPr lang="en-US"/>
          </a:p>
        </p:txBody>
      </p:sp>
      <p:sp>
        <p:nvSpPr>
          <p:cNvPr id="132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73704B-1432-4C67-A374-41A98EA17F7B}" type="slidenum">
              <a:rPr lang="en-US"/>
              <a:pPr/>
              <a:t>51</a:t>
            </a:fld>
            <a:endParaRPr lang="en-US"/>
          </a:p>
        </p:txBody>
      </p:sp>
      <p:sp>
        <p:nvSpPr>
          <p:cNvPr id="135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5D9D77-01F9-4877-BE5F-EE53CD78CEEC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2F690F-E0FA-4BA5-987D-E2E97092FFC8}" type="slidenum">
              <a:rPr lang="en-US"/>
              <a:pPr/>
              <a:t>14</a:t>
            </a:fld>
            <a:endParaRPr lang="en-US"/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1F40B3-FF08-476C-8338-ED2A6C04C00F}" type="slidenum">
              <a:rPr lang="en-US"/>
              <a:pPr/>
              <a:t>15</a:t>
            </a:fld>
            <a:endParaRPr lang="en-US"/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12EADB-C235-4BBD-89C9-08C6C3A33C8E}" type="slidenum">
              <a:rPr lang="en-US"/>
              <a:pPr/>
              <a:t>16</a:t>
            </a:fld>
            <a:endParaRPr lang="en-US"/>
          </a:p>
        </p:txBody>
      </p:sp>
      <p:sp>
        <p:nvSpPr>
          <p:cNvPr id="7475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AEA31-8C59-42B6-B89C-0C6BF292A20C}" type="slidenum">
              <a:rPr lang="en-US"/>
              <a:pPr/>
              <a:t>22</a:t>
            </a:fld>
            <a:endParaRPr lang="en-US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86933B-D370-4F0E-B372-04851990DB7C}" type="slidenum">
              <a:rPr lang="en-US"/>
              <a:pPr/>
              <a:t>23</a:t>
            </a:fld>
            <a:endParaRPr lang="en-US"/>
          </a:p>
        </p:txBody>
      </p:sp>
      <p:sp>
        <p:nvSpPr>
          <p:cNvPr id="8397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D392EA-C03C-495E-8C30-976160CA56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25D09-48A6-4E68-8D52-644305757F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45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45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F9E735-72AF-4BBD-9D51-620E6A508A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12E40-CAB9-456A-8CEB-9AD2DB8283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1A3A2-1078-446E-824C-9492F2FB85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FA751-DCBA-4FFA-A7F3-B6627255A9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93D7D-D000-4C2F-AA60-1534B9AF46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3FF80-29B1-4C5B-A951-D0E5E81CD7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8555C-D45D-46A1-BBD9-5F2E047F13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DA579-43F4-4D83-B2BE-744781B231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94804-89D1-4211-B13D-53E7A95E78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5DEE8-389D-4E04-A8A9-FF66D867A1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19AA2-F0B7-4719-84D4-C1A92CE497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ight Triangle 5"/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dist="6350" dir="12899787" algn="tl" rotWithShape="0">
              <a:srgbClr val="808080">
                <a:alpha val="46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9C5D2974-AF70-48EB-AB4A-4825286F64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2FB08-7132-4F3D-B3A4-125BFCDF6C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DBE6B-F973-44A5-AEB9-0EE3D09E7B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B4777F8-6533-429C-94D3-ACC45E9C82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0CF5A1-6201-456A-82E2-730B0E5F51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DB304F-4546-49E4-A14D-97C1BAF6C879}" type="datetime1">
              <a:rPr lang="en-US"/>
              <a:pPr/>
              <a:t>12/23/2010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88A5B-9555-4B1C-9A09-8D2558E216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B7E3C-C60D-4EE2-8124-1AAE77412C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41F5BB-B850-4E97-B8F2-608B23E4C9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0028A-520C-4AE6-92DA-4EAEA65097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7233F6-8FDD-4E2D-8B6F-DAE893B3C0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80414D-115D-4004-8443-FDF6FCD52A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162479-35F3-483F-8C22-15C77DB3CB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82CA84-0EA4-4CD2-9D4F-FAD1B004E2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EC991-FD1D-42D2-9E2A-7F07E8B928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CBD616-264E-4FE3-B5E0-3DF01AA904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88BF63-9823-4315-A8FD-D169DEA6A2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208007-FF07-4CDB-8BE0-21EFC70A44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4E67A-A979-4CF2-A9DB-E8118CDC86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2258C-B379-458B-8E7F-78E3090170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4FD75-37A5-4471-985B-95200559D1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02808-369B-4F3B-A4CA-876910F8F3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B4E03E-01B4-4C52-A635-013BA554A7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4C0AF-C09F-48BD-93A8-D86256114D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6A3EF0-E345-4342-AA3E-2A7008885A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51F794-AD2F-4F8E-911A-8F8CE95803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B3B1E-DE8B-4457-818E-F033B59670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49369-0EBC-4C32-866B-1159A04515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4918C-2377-4BFC-81F7-A501F3800A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sp>
          <p:nvSpPr>
            <p:cNvPr id="307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307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08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</p:grpSp>
      <p:sp>
        <p:nvSpPr>
          <p:cNvPr id="3083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4" name="Rectangle 12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7BD442C8-9DB7-4F17-8342-B56D05247349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8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4340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4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3D258093-2525-44ED-BE34-9740A76F3549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4345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809" r:id="rId9"/>
    <p:sldLayoutId id="2147483789" r:id="rId10"/>
    <p:sldLayoutId id="2147483790" r:id="rId11"/>
    <p:sldLayoutId id="214748381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charset="2"/>
        <a:buChar char=""/>
        <a:defRPr sz="2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2"/>
        <a:buChar char="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charset="2"/>
        <a:buChar char="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sp>
          <p:nvSpPr>
            <p:cNvPr id="307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grpSp>
          <p:nvGrpSpPr>
            <p:cNvPr id="27657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307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08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</p:grpSp>
      </p:grpSp>
      <p:sp>
        <p:nvSpPr>
          <p:cNvPr id="3083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4" name="Rectangle 12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fld id="{AB582187-9CD4-45F0-BE39-08B6BA013AD4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2BBCB40D-15BC-4AE4-BB22-F52740CBCE45}" type="datetime1">
              <a:rPr lang="en-US"/>
              <a:pPr/>
              <a:t>12/23/2010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BDFCD92-1ED0-425A-88F4-BCFE96C06DD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3174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1219AFBA-320A-42BD-834C-11775D49F10A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175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a typeface="+mn-e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charset="2"/>
        <a:buChar char=""/>
        <a:defRPr sz="2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2"/>
        <a:buChar char="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charset="2"/>
        <a:buChar char="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sp>
          <p:nvSpPr>
            <p:cNvPr id="307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grpSp>
          <p:nvGrpSpPr>
            <p:cNvPr id="33801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307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08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</p:grpSp>
      </p:grpSp>
      <p:sp>
        <p:nvSpPr>
          <p:cNvPr id="3083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4" name="Rectangle 12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fld id="{D14A0912-551F-4412-A1B3-CE39E06BBF64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0B89331-D2B1-4501-BE9E-E4CC597B7E0B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Worksheet2.xls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Microsoft_Office_Excel_97-2003_Worksheet3.xls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Microsoft_Office_Excel_97-2003_Worksheet4.xls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Microsoft_Office_Excel_Chart5.xls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Microsoft_Office_Excel_Chart6.xls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Microsoft_Office_Excel_Chart8.xls"/><Relationship Id="rId4" Type="http://schemas.openxmlformats.org/officeDocument/2006/relationships/oleObject" Target="../embeddings/Microsoft_Office_Excel_Chart7.xls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???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Microsoft_Office_Excel_97-2003_Worksheet9.xls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Microsoft_Office_Excel_97-2003_Worksheet10.xls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Microsoft_Office_Excel_Chart11.xls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Microsoft_Office_Word_97_-_2003_Document12.doc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BField_SEMO"/>
          <p:cNvPicPr>
            <a:picLocks noChangeAspect="1" noChangeArrowheads="1"/>
          </p:cNvPicPr>
          <p:nvPr/>
        </p:nvPicPr>
        <p:blipFill>
          <a:blip r:embed="rId3">
            <a:lum bright="18000" contrast="6000"/>
          </a:blip>
          <a:srcRect/>
          <a:stretch>
            <a:fillRect/>
          </a:stretch>
        </p:blipFill>
        <p:spPr bwMode="auto">
          <a:xfrm>
            <a:off x="0" y="0"/>
            <a:ext cx="891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0" y="6400800"/>
            <a:ext cx="9009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“Standard” field trials conducted with Roundup Ready soybean.</a:t>
            </a:r>
          </a:p>
          <a:p>
            <a:pPr algn="ctr"/>
            <a:r>
              <a:rPr lang="en-US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Field trial on Tiptonville silt loam, Pemiscot County, Missouri 1999</a:t>
            </a:r>
            <a:endParaRPr lang="en-US" sz="2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0" y="381000"/>
            <a:ext cx="89154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Changes in Soil Microorganisms by Glyphosate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ROBERT J. KREMER</a:t>
            </a:r>
            <a:endParaRPr lang="en-US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USDA-ARS &amp; UNIVERSITY OF MISSOURI</a:t>
            </a:r>
          </a:p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COLUMBIA, MO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pic>
        <p:nvPicPr>
          <p:cNvPr id="52229" name="Picture 7" descr="BigMU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5638800"/>
            <a:ext cx="89852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10"/>
          <p:cNvPicPr>
            <a:picLocks noChangeAspect="1" noChangeArrowheads="1"/>
          </p:cNvPicPr>
          <p:nvPr/>
        </p:nvPicPr>
        <p:blipFill>
          <a:blip r:embed="rId5">
            <a:lum contrast="6000"/>
          </a:blip>
          <a:srcRect l="-13341" r="-6744"/>
          <a:stretch>
            <a:fillRect/>
          </a:stretch>
        </p:blipFill>
        <p:spPr bwMode="auto">
          <a:xfrm>
            <a:off x="228600" y="5638800"/>
            <a:ext cx="10668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381000" y="914400"/>
            <a:ext cx="8153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 Narrow" charset="0"/>
              </a:rPr>
              <a:t>Nutrients are essential to physiological and biochemical functions, many of which common to</a:t>
            </a:r>
            <a:r>
              <a:rPr lang="en-US" b="1" i="1" u="sng">
                <a:latin typeface="Arial Narrow" charset="0"/>
              </a:rPr>
              <a:t> both</a:t>
            </a:r>
            <a:r>
              <a:rPr lang="en-US" b="1">
                <a:latin typeface="Arial Narrow" charset="0"/>
              </a:rPr>
              <a:t> plants and microorganisms</a:t>
            </a:r>
          </a:p>
        </p:txBody>
      </p:sp>
      <p:graphicFrame>
        <p:nvGraphicFramePr>
          <p:cNvPr id="2134" name="Group 86"/>
          <p:cNvGraphicFramePr>
            <a:graphicFrameLocks noGrp="1"/>
          </p:cNvGraphicFramePr>
          <p:nvPr>
            <p:ph type="tbl" idx="1"/>
          </p:nvPr>
        </p:nvGraphicFramePr>
        <p:xfrm>
          <a:off x="533400" y="1981200"/>
          <a:ext cx="8001000" cy="3794125"/>
        </p:xfrm>
        <a:graphic>
          <a:graphicData uri="http://schemas.openxmlformats.org/drawingml/2006/table">
            <a:tbl>
              <a:tblPr/>
              <a:tblGrid>
                <a:gridCol w="2971800"/>
                <a:gridCol w="5029200"/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Nutrient elements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Biochemical/Physiological functions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C, O, H, N, 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Major constituents of organic substances (carbohydrates, proteins, lipids, enzymes)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P, Ca,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B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Linkage of major polymers in cell walls and membranes (phospholipids, nucleotides; cellulose); energy transfer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K,  Mg,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Cellular ion, pH balance; enzyme activation; photosynthetic activity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Mn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, Fe, Cu, Zn, Mo, Ni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Activate/mediate numerous important 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enzymatic reactions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 in various metabolic pathways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3505" name="Text Box 87"/>
          <p:cNvSpPr txBox="1">
            <a:spLocks noChangeArrowheads="1"/>
          </p:cNvSpPr>
          <p:nvPr/>
        </p:nvSpPr>
        <p:spPr bwMode="auto">
          <a:xfrm>
            <a:off x="304800" y="5943600"/>
            <a:ext cx="861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 Narrow" charset="0"/>
              </a:rPr>
              <a:t>Note: </a:t>
            </a:r>
            <a:r>
              <a:rPr lang="en-US" sz="1800" b="1" i="1" u="sng">
                <a:latin typeface="Arial Narrow" charset="0"/>
              </a:rPr>
              <a:t>Deficiency or immobilization</a:t>
            </a:r>
            <a:r>
              <a:rPr lang="en-US" sz="1800" b="1">
                <a:latin typeface="Arial Narrow" charset="0"/>
              </a:rPr>
              <a:t> of an essential nutrient may affect one or more metabolic pathways yet have consequences on </a:t>
            </a:r>
            <a:r>
              <a:rPr lang="en-US" sz="1800" b="1" i="1" u="sng">
                <a:latin typeface="Arial Narrow" charset="0"/>
              </a:rPr>
              <a:t>overall functioning</a:t>
            </a:r>
            <a:r>
              <a:rPr lang="en-US" sz="1800" b="1">
                <a:latin typeface="Arial Narrow" charset="0"/>
              </a:rPr>
              <a:t> of plant or microorganism</a:t>
            </a:r>
          </a:p>
        </p:txBody>
      </p:sp>
      <p:sp>
        <p:nvSpPr>
          <p:cNvPr id="63506" name="Text Box 87"/>
          <p:cNvSpPr txBox="1">
            <a:spLocks noChangeArrowheads="1"/>
          </p:cNvSpPr>
          <p:nvPr/>
        </p:nvSpPr>
        <p:spPr bwMode="auto">
          <a:xfrm>
            <a:off x="228600" y="152400"/>
            <a:ext cx="861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 Narrow" charset="0"/>
              </a:rPr>
              <a:t>Chemical properties of glyphosate have implications on plant nutrition and microbial function and interactions (– nutrient cycling and beneficial activities of microbes on behalf of plants)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8153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 Narrow" charset="0"/>
              </a:rPr>
              <a:t>General summary of soil test results for Missouri soils where glyphosate-resistant soybean trials conducted, 1997-2010</a:t>
            </a:r>
          </a:p>
        </p:txBody>
      </p:sp>
      <p:graphicFrame>
        <p:nvGraphicFramePr>
          <p:cNvPr id="3215" name="Group 143"/>
          <p:cNvGraphicFramePr>
            <a:graphicFrameLocks noGrp="1"/>
          </p:cNvGraphicFramePr>
          <p:nvPr/>
        </p:nvGraphicFramePr>
        <p:xfrm>
          <a:off x="838200" y="1447800"/>
          <a:ext cx="7467600" cy="4754563"/>
        </p:xfrm>
        <a:graphic>
          <a:graphicData uri="http://schemas.openxmlformats.org/drawingml/2006/table">
            <a:tbl>
              <a:tblPr/>
              <a:tblGrid>
                <a:gridCol w="1295400"/>
                <a:gridCol w="3200400"/>
                <a:gridCol w="2971800"/>
              </a:tblGrid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Nutrient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Soil test values (range in ppm)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Sufficiency range (ppm)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3.0 - 150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30 - 100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35 - 295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150 - 350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900 - 2000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400 - 2000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Mg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120 - 340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100 - 300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Fe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35 - 132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5 - 50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Mn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8.5 - 72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8 - 50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6002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6002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0 - 2.1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0.5 - 10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6002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Cu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6002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0.15 - 2.8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1.0 - 12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6002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Zn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6002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0.04 - 18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3.0 - 20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6002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Mo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6002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0 - 1.78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0.2 - 0.5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0 - 0.4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-128"/>
                        </a:rPr>
                        <a:t>0.1 - 0.5 (est.)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109-0918_IMG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52400" y="228600"/>
            <a:ext cx="5791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304800" y="4114800"/>
            <a:ext cx="37496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Helvetica" charset="0"/>
              </a:rPr>
              <a:t>Potential Mn-oxidizing (black) &amp; Mn-reducing bacteria (white, clear) and fungi on roots, in rhizosphere soils</a:t>
            </a:r>
          </a:p>
        </p:txBody>
      </p:sp>
      <p:pic>
        <p:nvPicPr>
          <p:cNvPr id="65540" name="Picture 5" descr="108-0816_IMG"/>
          <p:cNvPicPr>
            <a:picLocks noChangeAspect="1" noChangeArrowheads="1"/>
          </p:cNvPicPr>
          <p:nvPr/>
        </p:nvPicPr>
        <p:blipFill>
          <a:blip r:embed="rId4">
            <a:lum bright="-12000" contrast="6000"/>
          </a:blip>
          <a:srcRect/>
          <a:stretch>
            <a:fillRect/>
          </a:stretch>
        </p:blipFill>
        <p:spPr bwMode="auto">
          <a:xfrm>
            <a:off x="4038600" y="3636963"/>
            <a:ext cx="5105400" cy="322103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6019800" y="381000"/>
            <a:ext cx="374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Helvetica" charset="0"/>
              </a:rPr>
              <a:t>Key Indicator - </a:t>
            </a:r>
          </a:p>
          <a:p>
            <a:r>
              <a:rPr lang="en-US">
                <a:latin typeface="Helvetica" charset="0"/>
              </a:rPr>
              <a:t>Mn transformations primarily microbially-mediated, thus have major impact on plant nutrient availability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8"/>
          <p:cNvSpPr txBox="1">
            <a:spLocks noChangeArrowheads="1"/>
          </p:cNvSpPr>
          <p:nvPr/>
        </p:nvSpPr>
        <p:spPr bwMode="auto">
          <a:xfrm>
            <a:off x="304800" y="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latin typeface="Helvetica" charset="0"/>
              </a:rPr>
              <a:t>Ratio of potential Mn-reducing and Mn-oxidizing bacteria in rhizosphere of soybean-herbicide treatments - Stage V4, 2006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228600" y="685800"/>
          <a:ext cx="8723313" cy="5965825"/>
        </p:xfrm>
        <a:graphic>
          <a:graphicData uri="http://schemas.openxmlformats.org/presentationml/2006/ole">
            <p:oleObj spid="_x0000_s67586" name="Worksheet" r:id="rId4" imgW="8677351" imgH="5934151" progId="Excel.Sheet.8">
              <p:embed/>
            </p:oleObj>
          </a:graphicData>
        </a:graphic>
      </p:graphicFrame>
      <p:sp>
        <p:nvSpPr>
          <p:cNvPr id="67588" name="Text Box 10"/>
          <p:cNvSpPr txBox="1">
            <a:spLocks noChangeArrowheads="1"/>
          </p:cNvSpPr>
          <p:nvPr/>
        </p:nvSpPr>
        <p:spPr bwMode="auto">
          <a:xfrm>
            <a:off x="2114550" y="3538538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514"/>
                </a:solidFill>
                <a:latin typeface="Helvetica" charset="0"/>
              </a:rPr>
              <a:t>0.66</a:t>
            </a:r>
            <a:endParaRPr lang="en-US" sz="180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67589" name="Text Box 11"/>
          <p:cNvSpPr txBox="1">
            <a:spLocks noChangeArrowheads="1"/>
          </p:cNvSpPr>
          <p:nvPr/>
        </p:nvSpPr>
        <p:spPr bwMode="auto">
          <a:xfrm>
            <a:off x="3349625" y="379571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514"/>
                </a:solidFill>
                <a:latin typeface="Helvetica" charset="0"/>
              </a:rPr>
              <a:t>0.51</a:t>
            </a:r>
            <a:endParaRPr lang="en-US" sz="180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67590" name="Text Box 12"/>
          <p:cNvSpPr txBox="1">
            <a:spLocks noChangeArrowheads="1"/>
          </p:cNvSpPr>
          <p:nvPr/>
        </p:nvSpPr>
        <p:spPr bwMode="auto">
          <a:xfrm>
            <a:off x="4568825" y="28194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514"/>
                </a:solidFill>
                <a:latin typeface="Helvetica" charset="0"/>
              </a:rPr>
              <a:t>0.33</a:t>
            </a:r>
            <a:endParaRPr lang="en-US" sz="180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67591" name="Text Box 13"/>
          <p:cNvSpPr txBox="1">
            <a:spLocks noChangeArrowheads="1"/>
          </p:cNvSpPr>
          <p:nvPr/>
        </p:nvSpPr>
        <p:spPr bwMode="auto">
          <a:xfrm>
            <a:off x="5711825" y="82391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514"/>
                </a:solidFill>
                <a:latin typeface="Helvetica" charset="0"/>
              </a:rPr>
              <a:t>0.33</a:t>
            </a:r>
            <a:endParaRPr lang="en-US" sz="180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67592" name="Text Box 14"/>
          <p:cNvSpPr txBox="1">
            <a:spLocks noChangeArrowheads="1"/>
          </p:cNvSpPr>
          <p:nvPr/>
        </p:nvSpPr>
        <p:spPr bwMode="auto">
          <a:xfrm>
            <a:off x="6854825" y="371951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514"/>
                </a:solidFill>
                <a:latin typeface="Helvetica" charset="0"/>
              </a:rPr>
              <a:t>0.17</a:t>
            </a:r>
            <a:endParaRPr lang="en-US" sz="180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67593" name="Text Box 15"/>
          <p:cNvSpPr txBox="1">
            <a:spLocks noChangeArrowheads="1"/>
          </p:cNvSpPr>
          <p:nvPr/>
        </p:nvSpPr>
        <p:spPr bwMode="auto">
          <a:xfrm>
            <a:off x="228600" y="6324600"/>
            <a:ext cx="764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Arial" charset="0"/>
              </a:rPr>
              <a:t>W82= ‘Williams 82’; RR 2006=DK-838-52; TM= Conventional herbicide tankmix; RU= Roundup</a:t>
            </a:r>
          </a:p>
        </p:txBody>
      </p:sp>
      <p:sp>
        <p:nvSpPr>
          <p:cNvPr id="67594" name="Text Box 16"/>
          <p:cNvSpPr txBox="1">
            <a:spLocks noChangeArrowheads="1"/>
          </p:cNvSpPr>
          <p:nvPr/>
        </p:nvSpPr>
        <p:spPr bwMode="auto">
          <a:xfrm>
            <a:off x="6994525" y="898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7595" name="Text Box 17"/>
          <p:cNvSpPr txBox="1">
            <a:spLocks noChangeArrowheads="1"/>
          </p:cNvSpPr>
          <p:nvPr/>
        </p:nvSpPr>
        <p:spPr bwMode="auto">
          <a:xfrm>
            <a:off x="6629400" y="914400"/>
            <a:ext cx="2514600" cy="21653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EE3235"/>
                </a:solidFill>
                <a:latin typeface="Helvetica" charset="0"/>
              </a:rPr>
              <a:t>Higher ratio of Mn-reducers:Mn oxidizers implies higher plant availability of Mn </a:t>
            </a:r>
            <a:r>
              <a:rPr lang="en-US" sz="1800" b="1">
                <a:solidFill>
                  <a:srgbClr val="EE3235"/>
                </a:solidFill>
                <a:latin typeface="Helvetica" charset="0"/>
              </a:rPr>
              <a:t>(Rengel. Plant Soil 196:255, 1997)</a:t>
            </a:r>
            <a:endParaRPr lang="en-US" b="1">
              <a:solidFill>
                <a:srgbClr val="EE3235"/>
              </a:solidFill>
              <a:latin typeface="Helvetica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Helvetica" charset="0"/>
              </a:rPr>
              <a:t>Ratio of potential Mn-reducing and Mn-oxidizing bacteria in rhizosphere of soybean-herbicide treatments - Stage R2, 2006</a:t>
            </a:r>
            <a:endParaRPr lang="en-US"/>
          </a:p>
        </p:txBody>
      </p:sp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381000" y="1066800"/>
          <a:ext cx="7543800" cy="5534025"/>
        </p:xfrm>
        <a:graphic>
          <a:graphicData uri="http://schemas.openxmlformats.org/presentationml/2006/ole">
            <p:oleObj spid="_x0000_s69634" name="Worksheet" r:id="rId4" imgW="9601200" imgH="7458151" progId="Excel.Sheet.8">
              <p:embed/>
            </p:oleObj>
          </a:graphicData>
        </a:graphic>
      </p:graphicFrame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1828800" y="13716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2"/>
                </a:solidFill>
                <a:latin typeface="Helvetica" charset="0"/>
              </a:rPr>
              <a:t>0.87</a:t>
            </a:r>
            <a:endParaRPr lang="en-US" sz="1800">
              <a:solidFill>
                <a:schemeClr val="bg2"/>
              </a:solidFill>
              <a:latin typeface="Helvetica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048000" y="16002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2"/>
                </a:solidFill>
                <a:latin typeface="Helvetica" charset="0"/>
              </a:rPr>
              <a:t>0.61</a:t>
            </a:r>
            <a:endParaRPr lang="en-US" sz="1800">
              <a:solidFill>
                <a:schemeClr val="bg2"/>
              </a:solidFill>
              <a:latin typeface="Helvetica" charset="0"/>
            </a:endParaRP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4257675" y="38862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2"/>
                </a:solidFill>
                <a:latin typeface="Helvetica" charset="0"/>
              </a:rPr>
              <a:t>0.67</a:t>
            </a:r>
            <a:endParaRPr lang="en-US" sz="1800">
              <a:solidFill>
                <a:schemeClr val="bg2"/>
              </a:solidFill>
              <a:latin typeface="Helvetica" charset="0"/>
            </a:endParaRP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5410200" y="24384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2"/>
                </a:solidFill>
                <a:latin typeface="Helvetica" charset="0"/>
              </a:rPr>
              <a:t>0.59</a:t>
            </a:r>
            <a:endParaRPr lang="en-US" sz="1800">
              <a:solidFill>
                <a:schemeClr val="bg2"/>
              </a:solidFill>
              <a:latin typeface="Helvetica" charset="0"/>
            </a:endParaRP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6629400" y="34290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2"/>
                </a:solidFill>
                <a:latin typeface="Helvetica" charset="0"/>
              </a:rPr>
              <a:t>0.09</a:t>
            </a:r>
            <a:endParaRPr lang="en-US" sz="1800">
              <a:solidFill>
                <a:schemeClr val="bg2"/>
              </a:solidFill>
              <a:latin typeface="Helvetica" charset="0"/>
            </a:endParaRPr>
          </a:p>
        </p:txBody>
      </p:sp>
      <p:sp>
        <p:nvSpPr>
          <p:cNvPr id="69641" name="Text Box 10"/>
          <p:cNvSpPr txBox="1">
            <a:spLocks noChangeArrowheads="1"/>
          </p:cNvSpPr>
          <p:nvPr/>
        </p:nvSpPr>
        <p:spPr bwMode="auto">
          <a:xfrm>
            <a:off x="228600" y="6553200"/>
            <a:ext cx="764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W82= ‘Williams 82’; RR 2006=DK-838-52; TM= Conventional herbicide tankmix; RU= Roundup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2"/>
          <p:cNvSpPr txBox="1">
            <a:spLocks noChangeArrowheads="1"/>
          </p:cNvSpPr>
          <p:nvPr/>
        </p:nvSpPr>
        <p:spPr bwMode="auto">
          <a:xfrm>
            <a:off x="342900" y="30480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Helvetica" charset="0"/>
              </a:rPr>
              <a:t>Ratio of potential Mn-reducing and Mn-oxidizing bacteria in rhizosphere of soybean-herbicide treatments - Stage R1, 2007</a:t>
            </a:r>
            <a:endParaRPr lang="en-US"/>
          </a:p>
        </p:txBody>
      </p:sp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381000" y="1212850"/>
          <a:ext cx="7696200" cy="5645150"/>
        </p:xfrm>
        <a:graphic>
          <a:graphicData uri="http://schemas.openxmlformats.org/presentationml/2006/ole">
            <p:oleObj spid="_x0000_s71682" name="Worksheet" r:id="rId4" imgW="8677351" imgH="5934151" progId="Excel.Sheet.8">
              <p:embed/>
            </p:oleObj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362200" y="175260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2"/>
                </a:solidFill>
                <a:latin typeface="Helvetica" charset="0"/>
              </a:rPr>
              <a:t>0.85</a:t>
            </a:r>
            <a:endParaRPr lang="en-US" sz="2000">
              <a:latin typeface="Helvetica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5410200" y="3733800"/>
            <a:ext cx="701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2"/>
                </a:solidFill>
                <a:latin typeface="Helvetica" charset="0"/>
              </a:rPr>
              <a:t>0.29</a:t>
            </a:r>
            <a:endParaRPr lang="en-US" sz="2000">
              <a:latin typeface="Helvetica" charset="0"/>
            </a:endParaRP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-1006475" y="4460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 rot="-5400000">
            <a:off x="-1933575" y="3422650"/>
            <a:ext cx="5026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Rhizosphere bacteria (cfu x 10^5 /g soil)</a:t>
            </a: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7391400" y="3733800"/>
            <a:ext cx="1539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</a:rPr>
              <a:t>RR variety: Pioneer 93M92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-8620125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7457" anchor="ctr">
            <a:spAutoFit/>
          </a:bodyPr>
          <a:lstStyle/>
          <a:p>
            <a:endParaRPr lang="en-US"/>
          </a:p>
        </p:txBody>
      </p:sp>
      <p:graphicFrame>
        <p:nvGraphicFramePr>
          <p:cNvPr id="260129" name="Group 33"/>
          <p:cNvGraphicFramePr>
            <a:graphicFrameLocks noGrp="1"/>
          </p:cNvGraphicFramePr>
          <p:nvPr/>
        </p:nvGraphicFramePr>
        <p:xfrm>
          <a:off x="0" y="-8620125"/>
          <a:ext cx="207963" cy="24171275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4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charset="0"/>
                          <a:ea typeface="ＭＳ Ｐゴシック" charset="-128"/>
                        </a:rPr>
                        <a:t>  </a:t>
                      </a:r>
                      <a:r>
                        <a:rPr kumimoji="0" lang="en-US" sz="2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charset="0"/>
                          <a:ea typeface="ＭＳ Ｐゴシック" charset="-128"/>
                        </a:rPr>
                        <a:t> </a:t>
                      </a: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charset="0"/>
                          <a:ea typeface="ＭＳ Ｐゴシック" charset="-128"/>
                        </a:rPr>
          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3734" name="Picture 10" descr="204280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488" y="-7934325"/>
            <a:ext cx="31432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5" name="Text Box 11"/>
          <p:cNvSpPr txBox="1">
            <a:spLocks noChangeArrowheads="1"/>
          </p:cNvSpPr>
          <p:nvPr/>
        </p:nvSpPr>
        <p:spPr bwMode="auto">
          <a:xfrm>
            <a:off x="609600" y="533400"/>
            <a:ext cx="4648200" cy="604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RECALL -</a:t>
            </a:r>
          </a:p>
          <a:p>
            <a:pPr eaLnBrk="1" hangingPunct="1">
              <a:spcBef>
                <a:spcPct val="50000"/>
              </a:spcBef>
            </a:pPr>
            <a:endParaRPr lang="en-US" sz="2000" b="1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Glyphosate is </a:t>
            </a:r>
            <a:r>
              <a:rPr lang="en-US" sz="2000" b="1" i="1">
                <a:latin typeface="Arial" charset="0"/>
              </a:rPr>
              <a:t>systemic</a:t>
            </a:r>
            <a:r>
              <a:rPr lang="en-US" sz="2000" b="1">
                <a:latin typeface="Arial" charset="0"/>
              </a:rPr>
              <a:t> – the amount not adsorbed to the EPSPS enzyme is </a:t>
            </a:r>
            <a:r>
              <a:rPr lang="en-US" sz="2000" b="1" u="sng">
                <a:latin typeface="Arial" charset="0"/>
              </a:rPr>
              <a:t>transported throughout the plant</a:t>
            </a:r>
            <a:r>
              <a:rPr lang="en-US" sz="2000" b="1">
                <a:latin typeface="Arial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In RR soybean, glyphosate has been found </a:t>
            </a:r>
            <a:r>
              <a:rPr lang="en-US" sz="2000" b="1" i="1">
                <a:latin typeface="Arial" charset="0"/>
              </a:rPr>
              <a:t>localized</a:t>
            </a:r>
            <a:r>
              <a:rPr lang="en-US" sz="2000" b="1">
                <a:latin typeface="Arial" charset="0"/>
              </a:rPr>
              <a:t> in meristematic tissues of growing points, leaves and roots; pod and seed; nodules.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Also glyphosate is </a:t>
            </a:r>
            <a:r>
              <a:rPr lang="en-US" sz="2000" b="1" i="1">
                <a:latin typeface="Arial" charset="0"/>
              </a:rPr>
              <a:t>actively released through roots</a:t>
            </a:r>
            <a:r>
              <a:rPr lang="en-US" sz="2000" b="1">
                <a:latin typeface="Arial" charset="0"/>
              </a:rPr>
              <a:t> into rhizosphere soil (root zone) likely with high amounts of carbohydrates &amp; N-compounds in RR soybean 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(</a:t>
            </a:r>
            <a:r>
              <a:rPr lang="en-US" sz="1400">
                <a:latin typeface="Arial" charset="0"/>
              </a:rPr>
              <a:t>Kremer et al. Int. J. Environ. Anal. Chem. 85:1165, 2005</a:t>
            </a:r>
            <a:r>
              <a:rPr lang="en-US" sz="1400" b="1">
                <a:latin typeface="Arial" charset="0"/>
              </a:rPr>
              <a:t>)</a:t>
            </a:r>
            <a:r>
              <a:rPr lang="en-US" sz="1400">
                <a:latin typeface="Arial" charset="0"/>
              </a:rPr>
              <a:t> </a:t>
            </a:r>
            <a:endParaRPr lang="en-US" sz="2000" b="1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2000" b="1">
              <a:latin typeface="Arial" charset="0"/>
            </a:endParaRPr>
          </a:p>
        </p:txBody>
      </p:sp>
      <p:grpSp>
        <p:nvGrpSpPr>
          <p:cNvPr id="73736" name="Group 12"/>
          <p:cNvGrpSpPr>
            <a:grpSpLocks/>
          </p:cNvGrpSpPr>
          <p:nvPr/>
        </p:nvGrpSpPr>
        <p:grpSpPr bwMode="auto">
          <a:xfrm>
            <a:off x="5410200" y="381000"/>
            <a:ext cx="2438400" cy="5867400"/>
            <a:chOff x="3408" y="240"/>
            <a:chExt cx="1536" cy="3696"/>
          </a:xfrm>
        </p:grpSpPr>
        <p:grpSp>
          <p:nvGrpSpPr>
            <p:cNvPr id="73737" name="Group 13"/>
            <p:cNvGrpSpPr>
              <a:grpSpLocks/>
            </p:cNvGrpSpPr>
            <p:nvPr/>
          </p:nvGrpSpPr>
          <p:grpSpPr bwMode="auto">
            <a:xfrm>
              <a:off x="3408" y="240"/>
              <a:ext cx="1536" cy="3648"/>
              <a:chOff x="1968" y="240"/>
              <a:chExt cx="1536" cy="3648"/>
            </a:xfrm>
          </p:grpSpPr>
          <p:pic>
            <p:nvPicPr>
              <p:cNvPr id="73739" name="Picture 14" descr="Full Pod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968" y="240"/>
                <a:ext cx="1473" cy="3600"/>
              </a:xfrm>
              <a:prstGeom prst="rect">
                <a:avLst/>
              </a:prstGeom>
              <a:solidFill>
                <a:srgbClr val="993300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3740" name="Oval 15"/>
              <p:cNvSpPr>
                <a:spLocks noChangeArrowheads="1"/>
              </p:cNvSpPr>
              <p:nvPr/>
            </p:nvSpPr>
            <p:spPr bwMode="auto">
              <a:xfrm>
                <a:off x="2544" y="3504"/>
                <a:ext cx="96" cy="96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1" name="Oval 16"/>
              <p:cNvSpPr>
                <a:spLocks noChangeArrowheads="1"/>
              </p:cNvSpPr>
              <p:nvPr/>
            </p:nvSpPr>
            <p:spPr bwMode="auto">
              <a:xfrm>
                <a:off x="2592" y="3264"/>
                <a:ext cx="96" cy="96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2" name="Oval 17"/>
              <p:cNvSpPr>
                <a:spLocks noChangeArrowheads="1"/>
              </p:cNvSpPr>
              <p:nvPr/>
            </p:nvSpPr>
            <p:spPr bwMode="auto">
              <a:xfrm>
                <a:off x="2400" y="3408"/>
                <a:ext cx="96" cy="96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3" name="Oval 18"/>
              <p:cNvSpPr>
                <a:spLocks noChangeArrowheads="1"/>
              </p:cNvSpPr>
              <p:nvPr/>
            </p:nvSpPr>
            <p:spPr bwMode="auto">
              <a:xfrm>
                <a:off x="2544" y="3312"/>
                <a:ext cx="96" cy="96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4" name="Oval 19"/>
              <p:cNvSpPr>
                <a:spLocks noChangeArrowheads="1"/>
              </p:cNvSpPr>
              <p:nvPr/>
            </p:nvSpPr>
            <p:spPr bwMode="auto">
              <a:xfrm>
                <a:off x="2592" y="3312"/>
                <a:ext cx="96" cy="96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5" name="Oval 20"/>
              <p:cNvSpPr>
                <a:spLocks noChangeArrowheads="1"/>
              </p:cNvSpPr>
              <p:nvPr/>
            </p:nvSpPr>
            <p:spPr bwMode="auto">
              <a:xfrm>
                <a:off x="2496" y="3408"/>
                <a:ext cx="96" cy="96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Oval 21"/>
              <p:cNvSpPr>
                <a:spLocks noChangeArrowheads="1"/>
              </p:cNvSpPr>
              <p:nvPr/>
            </p:nvSpPr>
            <p:spPr bwMode="auto">
              <a:xfrm>
                <a:off x="2784" y="3264"/>
                <a:ext cx="96" cy="96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Oval 22"/>
              <p:cNvSpPr>
                <a:spLocks noChangeArrowheads="1"/>
              </p:cNvSpPr>
              <p:nvPr/>
            </p:nvSpPr>
            <p:spPr bwMode="auto">
              <a:xfrm>
                <a:off x="2736" y="3360"/>
                <a:ext cx="96" cy="96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Oval 23"/>
              <p:cNvSpPr>
                <a:spLocks noChangeArrowheads="1"/>
              </p:cNvSpPr>
              <p:nvPr/>
            </p:nvSpPr>
            <p:spPr bwMode="auto">
              <a:xfrm>
                <a:off x="2832" y="3312"/>
                <a:ext cx="96" cy="96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Oval 24"/>
              <p:cNvSpPr>
                <a:spLocks noChangeArrowheads="1"/>
              </p:cNvSpPr>
              <p:nvPr/>
            </p:nvSpPr>
            <p:spPr bwMode="auto">
              <a:xfrm>
                <a:off x="2592" y="3456"/>
                <a:ext cx="96" cy="96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AutoShape 25"/>
              <p:cNvSpPr>
                <a:spLocks noChangeArrowheads="1"/>
              </p:cNvSpPr>
              <p:nvPr/>
            </p:nvSpPr>
            <p:spPr bwMode="auto">
              <a:xfrm>
                <a:off x="2688" y="912"/>
                <a:ext cx="240" cy="384"/>
              </a:xfrm>
              <a:prstGeom prst="irregularSeal2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AutoShape 26"/>
              <p:cNvSpPr>
                <a:spLocks noChangeArrowheads="1"/>
              </p:cNvSpPr>
              <p:nvPr/>
            </p:nvSpPr>
            <p:spPr bwMode="auto">
              <a:xfrm>
                <a:off x="2400" y="1584"/>
                <a:ext cx="432" cy="528"/>
              </a:xfrm>
              <a:prstGeom prst="irregularSeal2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AutoShape 27"/>
              <p:cNvSpPr>
                <a:spLocks noChangeArrowheads="1"/>
              </p:cNvSpPr>
              <p:nvPr/>
            </p:nvSpPr>
            <p:spPr bwMode="auto">
              <a:xfrm>
                <a:off x="3264" y="1104"/>
                <a:ext cx="240" cy="384"/>
              </a:xfrm>
              <a:prstGeom prst="irregularSeal2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AutoShape 28"/>
              <p:cNvSpPr>
                <a:spLocks noChangeArrowheads="1"/>
              </p:cNvSpPr>
              <p:nvPr/>
            </p:nvSpPr>
            <p:spPr bwMode="auto">
              <a:xfrm>
                <a:off x="2448" y="3264"/>
                <a:ext cx="384" cy="528"/>
              </a:xfrm>
              <a:prstGeom prst="irregularSeal2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4" name="AutoShape 29"/>
              <p:cNvSpPr>
                <a:spLocks noChangeArrowheads="1"/>
              </p:cNvSpPr>
              <p:nvPr/>
            </p:nvSpPr>
            <p:spPr bwMode="auto">
              <a:xfrm>
                <a:off x="3072" y="3264"/>
                <a:ext cx="240" cy="384"/>
              </a:xfrm>
              <a:prstGeom prst="irregularSeal2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55" name="AutoShape 30"/>
              <p:cNvCxnSpPr>
                <a:cxnSpLocks noChangeShapeType="1"/>
              </p:cNvCxnSpPr>
              <p:nvPr/>
            </p:nvCxnSpPr>
            <p:spPr bwMode="auto">
              <a:xfrm rot="16200000" flipH="1">
                <a:off x="2961" y="3584"/>
                <a:ext cx="48" cy="559"/>
              </a:xfrm>
              <a:prstGeom prst="curvedConnector2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73756" name="AutoShape 31"/>
              <p:cNvCxnSpPr>
                <a:cxnSpLocks noChangeShapeType="1"/>
              </p:cNvCxnSpPr>
              <p:nvPr/>
            </p:nvCxnSpPr>
            <p:spPr bwMode="auto">
              <a:xfrm rot="16200000" flipH="1">
                <a:off x="3184" y="3488"/>
                <a:ext cx="48" cy="559"/>
              </a:xfrm>
              <a:prstGeom prst="curvedConnector2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73738" name="AutoShape 32"/>
            <p:cNvCxnSpPr>
              <a:cxnSpLocks noChangeShapeType="1"/>
            </p:cNvCxnSpPr>
            <p:nvPr/>
          </p:nvCxnSpPr>
          <p:spPr bwMode="auto">
            <a:xfrm rot="5400000">
              <a:off x="3777" y="3567"/>
              <a:ext cx="96" cy="641"/>
            </a:xfrm>
            <a:prstGeom prst="curvedConnector2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7467600" cy="48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/>
                <a:ea typeface="+mn-ea"/>
                <a:cs typeface="Arial Narrow"/>
              </a:rPr>
              <a:t>Cumulative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/>
                <a:ea typeface="+mn-ea"/>
                <a:cs typeface="Arial Narrow"/>
              </a:rPr>
              <a:t>glyphosate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/>
                <a:ea typeface="+mn-ea"/>
                <a:cs typeface="Arial Narrow"/>
              </a:rPr>
              <a:t> release into root exudates</a:t>
            </a:r>
          </a:p>
        </p:txBody>
      </p:sp>
      <p:sp>
        <p:nvSpPr>
          <p:cNvPr id="75780" name="Rectangle 3"/>
          <p:cNvSpPr>
            <a:spLocks noChangeArrowheads="1"/>
          </p:cNvSpPr>
          <p:nvPr/>
        </p:nvSpPr>
        <p:spPr bwMode="auto">
          <a:xfrm>
            <a:off x="990600" y="6096000"/>
            <a:ext cx="510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latin typeface="Arial" charset="0"/>
              </a:rPr>
              <a:t>(</a:t>
            </a:r>
            <a:r>
              <a:rPr lang="en-US" sz="1400">
                <a:solidFill>
                  <a:srgbClr val="FFFFFF"/>
                </a:solidFill>
                <a:latin typeface="Arial" charset="0"/>
              </a:rPr>
              <a:t>Kremer et al. Int. J. Environ. Anal. Chem. 85:1165, 2005</a:t>
            </a:r>
            <a:r>
              <a:rPr lang="en-US" sz="1400" b="1">
                <a:solidFill>
                  <a:srgbClr val="FFFFFF"/>
                </a:solidFill>
                <a:latin typeface="Arial" charset="0"/>
              </a:rPr>
              <a:t>)</a:t>
            </a:r>
            <a:r>
              <a:rPr lang="en-US" sz="1400">
                <a:solidFill>
                  <a:srgbClr val="FFFFFF"/>
                </a:solidFill>
                <a:latin typeface="Arial" charset="0"/>
              </a:rPr>
              <a:t> </a:t>
            </a:r>
            <a:endParaRPr lang="en-US" sz="1400" b="1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38200"/>
            <a:ext cx="8153400" cy="534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68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/>
                <a:ea typeface="+mn-ea"/>
                <a:cs typeface="Arial Narrow"/>
              </a:rPr>
              <a:t>Cumulative carbohydrate released in exudates</a:t>
            </a:r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533400" y="6248400"/>
            <a:ext cx="510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latin typeface="Arial" charset="0"/>
              </a:rPr>
              <a:t>(</a:t>
            </a:r>
            <a:r>
              <a:rPr lang="en-US" sz="1400">
                <a:solidFill>
                  <a:srgbClr val="FFFFFF"/>
                </a:solidFill>
                <a:latin typeface="Arial" charset="0"/>
              </a:rPr>
              <a:t>Kremer et al. Int. J. Environ. Anal. Chem. 85:1165, 2005</a:t>
            </a:r>
            <a:r>
              <a:rPr lang="en-US" sz="1400" b="1">
                <a:solidFill>
                  <a:srgbClr val="FFFFFF"/>
                </a:solidFill>
                <a:latin typeface="Arial" charset="0"/>
              </a:rPr>
              <a:t>)</a:t>
            </a:r>
            <a:r>
              <a:rPr lang="en-US" sz="1400">
                <a:solidFill>
                  <a:srgbClr val="FFFFFF"/>
                </a:solidFill>
                <a:latin typeface="Arial" charset="0"/>
              </a:rPr>
              <a:t> </a:t>
            </a:r>
            <a:endParaRPr lang="en-US" sz="1400" b="1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Glyphosate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304800" y="1828800"/>
            <a:ext cx="25908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2" descr="Glyphosate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r="41176"/>
          <a:stretch>
            <a:fillRect/>
          </a:stretch>
        </p:blipFill>
        <p:spPr bwMode="auto">
          <a:xfrm>
            <a:off x="3505200" y="609600"/>
            <a:ext cx="15240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3" descr="Glyphosate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26471" r="41176"/>
          <a:stretch>
            <a:fillRect/>
          </a:stretch>
        </p:blipFill>
        <p:spPr bwMode="auto">
          <a:xfrm>
            <a:off x="6477000" y="609600"/>
            <a:ext cx="8382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4" descr="Glyphosate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r="70589"/>
          <a:stretch>
            <a:fillRect/>
          </a:stretch>
        </p:blipFill>
        <p:spPr bwMode="auto">
          <a:xfrm>
            <a:off x="7772400" y="609600"/>
            <a:ext cx="7620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7830" name="Straight Connector 6"/>
          <p:cNvCxnSpPr>
            <a:cxnSpLocks noChangeShapeType="1"/>
          </p:cNvCxnSpPr>
          <p:nvPr/>
        </p:nvCxnSpPr>
        <p:spPr bwMode="auto">
          <a:xfrm flipV="1">
            <a:off x="2286000" y="1219200"/>
            <a:ext cx="10668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77831" name="TextBox 7"/>
          <p:cNvSpPr txBox="1">
            <a:spLocks noChangeArrowheads="1"/>
          </p:cNvSpPr>
          <p:nvPr/>
        </p:nvSpPr>
        <p:spPr bwMode="auto">
          <a:xfrm rot="-1248711">
            <a:off x="1558925" y="701675"/>
            <a:ext cx="242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 Narrow" charset="0"/>
              </a:rPr>
              <a:t>Glyphosate oxidase reductase (GOX)</a:t>
            </a:r>
          </a:p>
        </p:txBody>
      </p:sp>
      <p:sp>
        <p:nvSpPr>
          <p:cNvPr id="77832" name="TextBox 8"/>
          <p:cNvSpPr txBox="1">
            <a:spLocks noChangeArrowheads="1"/>
          </p:cNvSpPr>
          <p:nvPr/>
        </p:nvSpPr>
        <p:spPr bwMode="auto">
          <a:xfrm>
            <a:off x="3048000" y="1524000"/>
            <a:ext cx="242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 Narrow" charset="0"/>
              </a:rPr>
              <a:t>Aminomethyl phosphonic acid (AMPA)</a:t>
            </a:r>
          </a:p>
        </p:txBody>
      </p:sp>
      <p:sp>
        <p:nvSpPr>
          <p:cNvPr id="77833" name="TextBox 9"/>
          <p:cNvSpPr txBox="1">
            <a:spLocks noChangeArrowheads="1"/>
          </p:cNvSpPr>
          <p:nvPr/>
        </p:nvSpPr>
        <p:spPr bwMode="auto">
          <a:xfrm>
            <a:off x="838200" y="27432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 Narrow" charset="0"/>
              </a:rPr>
              <a:t>GLYPHOSATE</a:t>
            </a:r>
          </a:p>
        </p:txBody>
      </p:sp>
      <p:cxnSp>
        <p:nvCxnSpPr>
          <p:cNvPr id="77834" name="Straight Connector 10"/>
          <p:cNvCxnSpPr>
            <a:cxnSpLocks noChangeShapeType="1"/>
          </p:cNvCxnSpPr>
          <p:nvPr/>
        </p:nvCxnSpPr>
        <p:spPr bwMode="auto">
          <a:xfrm>
            <a:off x="5181600" y="1143000"/>
            <a:ext cx="11430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stealth" w="med" len="med"/>
          </a:ln>
        </p:spPr>
      </p:cxnSp>
      <p:sp>
        <p:nvSpPr>
          <p:cNvPr id="77835" name="TextBox 14"/>
          <p:cNvSpPr txBox="1">
            <a:spLocks noChangeArrowheads="1"/>
          </p:cNvSpPr>
          <p:nvPr/>
        </p:nvSpPr>
        <p:spPr bwMode="auto">
          <a:xfrm>
            <a:off x="7391400" y="838200"/>
            <a:ext cx="358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+</a:t>
            </a:r>
          </a:p>
        </p:txBody>
      </p:sp>
      <p:cxnSp>
        <p:nvCxnSpPr>
          <p:cNvPr id="77836" name="Straight Connector 15"/>
          <p:cNvCxnSpPr>
            <a:cxnSpLocks noChangeShapeType="1"/>
            <a:stCxn id="77833" idx="3"/>
          </p:cNvCxnSpPr>
          <p:nvPr/>
        </p:nvCxnSpPr>
        <p:spPr bwMode="auto">
          <a:xfrm>
            <a:off x="2438400" y="2927350"/>
            <a:ext cx="838200" cy="654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</p:cxnSp>
      <p:pic>
        <p:nvPicPr>
          <p:cNvPr id="77837" name="Picture 2" descr="Glyphosate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8824"/>
          <a:stretch>
            <a:fillRect/>
          </a:stretch>
        </p:blipFill>
        <p:spPr bwMode="auto">
          <a:xfrm>
            <a:off x="4800600" y="2057400"/>
            <a:ext cx="10668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8" name="TextBox 20"/>
          <p:cNvSpPr txBox="1">
            <a:spLocks noChangeArrowheads="1"/>
          </p:cNvSpPr>
          <p:nvPr/>
        </p:nvSpPr>
        <p:spPr bwMode="auto">
          <a:xfrm>
            <a:off x="4343400" y="1905000"/>
            <a:ext cx="358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77839" name="TextBox 21"/>
          <p:cNvSpPr txBox="1">
            <a:spLocks noChangeArrowheads="1"/>
          </p:cNvSpPr>
          <p:nvPr/>
        </p:nvSpPr>
        <p:spPr bwMode="auto">
          <a:xfrm>
            <a:off x="5943600" y="25908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 Narrow" charset="0"/>
              </a:rPr>
              <a:t>Glyoxalate</a:t>
            </a:r>
          </a:p>
        </p:txBody>
      </p:sp>
      <p:pic>
        <p:nvPicPr>
          <p:cNvPr id="77840" name="Picture 25" descr="Glyphosate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r="70589"/>
          <a:stretch>
            <a:fillRect/>
          </a:stretch>
        </p:blipFill>
        <p:spPr bwMode="auto">
          <a:xfrm>
            <a:off x="5791200" y="3352800"/>
            <a:ext cx="7620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41" name="TextBox 26"/>
          <p:cNvSpPr txBox="1">
            <a:spLocks noChangeArrowheads="1"/>
          </p:cNvSpPr>
          <p:nvPr/>
        </p:nvSpPr>
        <p:spPr bwMode="auto">
          <a:xfrm>
            <a:off x="5334000" y="3581400"/>
            <a:ext cx="358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+</a:t>
            </a:r>
          </a:p>
        </p:txBody>
      </p:sp>
      <p:pic>
        <p:nvPicPr>
          <p:cNvPr id="77842" name="Picture 2" descr="Glyphosate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26471"/>
          <a:stretch>
            <a:fillRect/>
          </a:stretch>
        </p:blipFill>
        <p:spPr bwMode="auto">
          <a:xfrm>
            <a:off x="3352800" y="3352800"/>
            <a:ext cx="19050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43" name="TextBox 28"/>
          <p:cNvSpPr txBox="1">
            <a:spLocks noChangeArrowheads="1"/>
          </p:cNvSpPr>
          <p:nvPr/>
        </p:nvSpPr>
        <p:spPr bwMode="auto">
          <a:xfrm>
            <a:off x="3733800" y="42672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 Narrow" charset="0"/>
              </a:rPr>
              <a:t>Sarcosine</a:t>
            </a:r>
          </a:p>
        </p:txBody>
      </p:sp>
      <p:sp>
        <p:nvSpPr>
          <p:cNvPr id="77844" name="TextBox 29"/>
          <p:cNvSpPr txBox="1">
            <a:spLocks noChangeArrowheads="1"/>
          </p:cNvSpPr>
          <p:nvPr/>
        </p:nvSpPr>
        <p:spPr bwMode="auto">
          <a:xfrm rot="2184082">
            <a:off x="2349500" y="2852738"/>
            <a:ext cx="1258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 Narrow" charset="0"/>
              </a:rPr>
              <a:t>C-P Lyase</a:t>
            </a:r>
          </a:p>
        </p:txBody>
      </p:sp>
      <p:cxnSp>
        <p:nvCxnSpPr>
          <p:cNvPr id="77845" name="Straight Connector 30"/>
          <p:cNvCxnSpPr>
            <a:cxnSpLocks noChangeShapeType="1"/>
          </p:cNvCxnSpPr>
          <p:nvPr/>
        </p:nvCxnSpPr>
        <p:spPr bwMode="auto">
          <a:xfrm>
            <a:off x="5105400" y="4114800"/>
            <a:ext cx="1066800" cy="45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stealth" w="med" len="med"/>
          </a:ln>
        </p:spPr>
      </p:cxnSp>
      <p:pic>
        <p:nvPicPr>
          <p:cNvPr id="77846" name="Picture 2" descr="Glyphosate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44118"/>
          <a:stretch>
            <a:fillRect/>
          </a:stretch>
        </p:blipFill>
        <p:spPr bwMode="auto">
          <a:xfrm>
            <a:off x="6248400" y="4343400"/>
            <a:ext cx="14478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47" name="TextBox 34"/>
          <p:cNvSpPr txBox="1">
            <a:spLocks noChangeArrowheads="1"/>
          </p:cNvSpPr>
          <p:nvPr/>
        </p:nvSpPr>
        <p:spPr bwMode="auto">
          <a:xfrm>
            <a:off x="6400800" y="51816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 Narrow" charset="0"/>
              </a:rPr>
              <a:t>Glycine</a:t>
            </a:r>
          </a:p>
        </p:txBody>
      </p:sp>
      <p:cxnSp>
        <p:nvCxnSpPr>
          <p:cNvPr id="77848" name="Straight Connector 35"/>
          <p:cNvCxnSpPr>
            <a:cxnSpLocks noChangeShapeType="1"/>
          </p:cNvCxnSpPr>
          <p:nvPr/>
        </p:nvCxnSpPr>
        <p:spPr bwMode="auto">
          <a:xfrm>
            <a:off x="7772400" y="487680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stealth" w="med" len="med"/>
          </a:ln>
        </p:spPr>
      </p:cxnSp>
      <p:sp>
        <p:nvSpPr>
          <p:cNvPr id="77849" name="TextBox 38"/>
          <p:cNvSpPr txBox="1">
            <a:spLocks noChangeArrowheads="1"/>
          </p:cNvSpPr>
          <p:nvPr/>
        </p:nvSpPr>
        <p:spPr bwMode="auto">
          <a:xfrm>
            <a:off x="8001000" y="5257800"/>
            <a:ext cx="1143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 Narrow" charset="0"/>
              </a:rPr>
              <a:t>Metabolism</a:t>
            </a:r>
          </a:p>
        </p:txBody>
      </p:sp>
      <p:cxnSp>
        <p:nvCxnSpPr>
          <p:cNvPr id="77850" name="Straight Connector 40"/>
          <p:cNvCxnSpPr>
            <a:cxnSpLocks noChangeShapeType="1"/>
          </p:cNvCxnSpPr>
          <p:nvPr/>
        </p:nvCxnSpPr>
        <p:spPr bwMode="auto">
          <a:xfrm rot="5400000">
            <a:off x="115887" y="3770313"/>
            <a:ext cx="1141413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stealth" w="med" len="med"/>
          </a:ln>
        </p:spPr>
      </p:cxnSp>
      <p:pic>
        <p:nvPicPr>
          <p:cNvPr id="77851" name="Picture 2" descr="Glyphosate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0" y="4419600"/>
            <a:ext cx="25908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2" name="Picture 2" descr="Glyphosate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61765" r="11765"/>
          <a:stretch>
            <a:fillRect/>
          </a:stretch>
        </p:blipFill>
        <p:spPr bwMode="auto">
          <a:xfrm rot="-5575573">
            <a:off x="954088" y="4876800"/>
            <a:ext cx="6858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53" name="TextBox 45"/>
          <p:cNvSpPr txBox="1">
            <a:spLocks noChangeArrowheads="1"/>
          </p:cNvSpPr>
          <p:nvPr/>
        </p:nvSpPr>
        <p:spPr bwMode="auto">
          <a:xfrm>
            <a:off x="609600" y="5715000"/>
            <a:ext cx="167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 Narrow" charset="0"/>
              </a:rPr>
              <a:t>Acetylglyphosate (inactivated)</a:t>
            </a:r>
          </a:p>
        </p:txBody>
      </p:sp>
      <p:sp>
        <p:nvSpPr>
          <p:cNvPr id="77854" name="TextBox 47"/>
          <p:cNvSpPr txBox="1">
            <a:spLocks noChangeArrowheads="1"/>
          </p:cNvSpPr>
          <p:nvPr/>
        </p:nvSpPr>
        <p:spPr bwMode="auto">
          <a:xfrm>
            <a:off x="838200" y="3200400"/>
            <a:ext cx="10239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 Narrow" charset="0"/>
              </a:rPr>
              <a:t>+ Acetyl CoA </a:t>
            </a:r>
          </a:p>
        </p:txBody>
      </p:sp>
      <p:sp>
        <p:nvSpPr>
          <p:cNvPr id="77855" name="TextBox 48"/>
          <p:cNvSpPr txBox="1">
            <a:spLocks noChangeArrowheads="1"/>
          </p:cNvSpPr>
          <p:nvPr/>
        </p:nvSpPr>
        <p:spPr bwMode="auto">
          <a:xfrm>
            <a:off x="838200" y="3581400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 Narrow" charset="0"/>
              </a:rPr>
              <a:t>Glyphosate acetyl transferase (GAT)</a:t>
            </a:r>
          </a:p>
        </p:txBody>
      </p:sp>
      <p:sp>
        <p:nvSpPr>
          <p:cNvPr id="77856" name="TextBox 49"/>
          <p:cNvSpPr txBox="1">
            <a:spLocks noChangeArrowheads="1"/>
          </p:cNvSpPr>
          <p:nvPr/>
        </p:nvSpPr>
        <p:spPr bwMode="auto">
          <a:xfrm>
            <a:off x="3657600" y="4953000"/>
            <a:ext cx="2590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 Narrow" charset="0"/>
              </a:rPr>
              <a:t>Glyphosate decarboxylase (Gdc) complex</a:t>
            </a:r>
          </a:p>
        </p:txBody>
      </p:sp>
      <p:sp>
        <p:nvSpPr>
          <p:cNvPr id="77857" name="TextBox 50"/>
          <p:cNvSpPr txBox="1">
            <a:spLocks noChangeArrowheads="1"/>
          </p:cNvSpPr>
          <p:nvPr/>
        </p:nvSpPr>
        <p:spPr bwMode="auto">
          <a:xfrm>
            <a:off x="1219200" y="152400"/>
            <a:ext cx="6430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Possible metabolic pathways for glyphosate degradation</a:t>
            </a:r>
          </a:p>
        </p:txBody>
      </p:sp>
      <p:sp>
        <p:nvSpPr>
          <p:cNvPr id="77858" name="TextBox 26"/>
          <p:cNvSpPr txBox="1">
            <a:spLocks noChangeArrowheads="1"/>
          </p:cNvSpPr>
          <p:nvPr/>
        </p:nvSpPr>
        <p:spPr bwMode="auto">
          <a:xfrm>
            <a:off x="7772400" y="4343400"/>
            <a:ext cx="358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77859" name="TextBox 26"/>
          <p:cNvSpPr txBox="1">
            <a:spLocks noChangeArrowheads="1"/>
          </p:cNvSpPr>
          <p:nvPr/>
        </p:nvSpPr>
        <p:spPr bwMode="auto">
          <a:xfrm>
            <a:off x="8153400" y="4419600"/>
            <a:ext cx="615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CO</a:t>
            </a:r>
            <a:r>
              <a:rPr lang="en-US" sz="1800" baseline="-2500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/>
          <p:cNvPicPr>
            <a:picLocks noChangeAspect="1"/>
          </p:cNvPicPr>
          <p:nvPr/>
        </p:nvPicPr>
        <p:blipFill>
          <a:blip r:embed="rId2">
            <a:lum contrast="26000"/>
          </a:blip>
          <a:srcRect/>
          <a:stretch>
            <a:fillRect/>
          </a:stretch>
        </p:blipFill>
        <p:spPr bwMode="auto">
          <a:xfrm>
            <a:off x="457200" y="304800"/>
            <a:ext cx="4889500" cy="3078163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4275" name="Picture 4"/>
          <p:cNvPicPr>
            <a:picLocks noChangeAspect="1"/>
          </p:cNvPicPr>
          <p:nvPr/>
        </p:nvPicPr>
        <p:blipFill>
          <a:blip r:embed="rId3">
            <a:lum contrast="26000"/>
          </a:blip>
          <a:srcRect/>
          <a:stretch>
            <a:fillRect/>
          </a:stretch>
        </p:blipFill>
        <p:spPr bwMode="auto">
          <a:xfrm>
            <a:off x="3886200" y="3657600"/>
            <a:ext cx="4933950" cy="298767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4276" name="TextBox 8"/>
          <p:cNvSpPr txBox="1">
            <a:spLocks noChangeArrowheads="1"/>
          </p:cNvSpPr>
          <p:nvPr/>
        </p:nvSpPr>
        <p:spPr bwMode="auto">
          <a:xfrm>
            <a:off x="4572000" y="3581400"/>
            <a:ext cx="2911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Arial" charset="0"/>
                <a:cs typeface="Arial" charset="0"/>
              </a:rPr>
              <a:t>U.S. GM Corn Acreage</a:t>
            </a:r>
          </a:p>
        </p:txBody>
      </p:sp>
      <p:sp>
        <p:nvSpPr>
          <p:cNvPr id="54277" name="TextBox 9"/>
          <p:cNvSpPr txBox="1">
            <a:spLocks noChangeArrowheads="1"/>
          </p:cNvSpPr>
          <p:nvPr/>
        </p:nvSpPr>
        <p:spPr bwMode="auto">
          <a:xfrm>
            <a:off x="304800" y="4800600"/>
            <a:ext cx="33528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  <a:cs typeface="Arial" charset="0"/>
              </a:rPr>
              <a:t>Source:  National Research Council. 2010. </a:t>
            </a:r>
            <a:r>
              <a:rPr lang="en-US" sz="1400" i="1">
                <a:latin typeface="Arial" charset="0"/>
                <a:cs typeface="Arial" charset="0"/>
              </a:rPr>
              <a:t>The impact of genetically engineered crops on farm sustainability in the United States</a:t>
            </a:r>
            <a:r>
              <a:rPr lang="en-US" sz="1400">
                <a:latin typeface="Arial" charset="0"/>
                <a:cs typeface="Arial" charset="0"/>
              </a:rPr>
              <a:t>. National Academies Press, Washington DC.</a:t>
            </a:r>
          </a:p>
        </p:txBody>
      </p:sp>
      <p:sp>
        <p:nvSpPr>
          <p:cNvPr id="54278" name="TextBox 5"/>
          <p:cNvSpPr txBox="1">
            <a:spLocks noChangeArrowheads="1"/>
          </p:cNvSpPr>
          <p:nvPr/>
        </p:nvSpPr>
        <p:spPr bwMode="auto">
          <a:xfrm>
            <a:off x="1295400" y="304800"/>
            <a:ext cx="3354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charset="0"/>
                <a:cs typeface="Arial" charset="0"/>
              </a:rPr>
              <a:t>U.S. GR Soybean Acreage</a:t>
            </a:r>
          </a:p>
        </p:txBody>
      </p:sp>
      <p:sp>
        <p:nvSpPr>
          <p:cNvPr id="54279" name="TextBox 6"/>
          <p:cNvSpPr txBox="1">
            <a:spLocks noChangeArrowheads="1"/>
          </p:cNvSpPr>
          <p:nvPr/>
        </p:nvSpPr>
        <p:spPr bwMode="auto">
          <a:xfrm>
            <a:off x="5562600" y="838200"/>
            <a:ext cx="3429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latin typeface="Arial" charset="0"/>
                <a:cs typeface="Arial" charset="0"/>
              </a:rPr>
              <a:t>Glyphosate is most widely used herbicide in agriculture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9"/>
          <p:cNvSpPr>
            <a:spLocks noChangeArrowheads="1"/>
          </p:cNvSpPr>
          <p:nvPr/>
        </p:nvSpPr>
        <p:spPr bwMode="auto">
          <a:xfrm>
            <a:off x="1295400" y="1600200"/>
            <a:ext cx="3962400" cy="5029200"/>
          </a:xfrm>
          <a:prstGeom prst="rect">
            <a:avLst/>
          </a:prstGeom>
          <a:solidFill>
            <a:srgbClr val="C0C0C0">
              <a:alpha val="3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1534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 Narrow" charset="0"/>
              </a:rPr>
              <a:t>Understanding plant-soil-microbial relationship with GR crops -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Arial Narrow" charset="0"/>
              </a:rPr>
              <a:t>Possibilities for nutrient deficiency in plant when soil test indicates sufficient levels</a:t>
            </a:r>
          </a:p>
        </p:txBody>
      </p:sp>
      <p:sp>
        <p:nvSpPr>
          <p:cNvPr id="78852" name="AutoShape 3"/>
          <p:cNvSpPr>
            <a:spLocks noChangeArrowheads="1"/>
          </p:cNvSpPr>
          <p:nvPr/>
        </p:nvSpPr>
        <p:spPr bwMode="auto">
          <a:xfrm>
            <a:off x="838200" y="2209800"/>
            <a:ext cx="228600" cy="457200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3" name="AutoShape 4"/>
          <p:cNvSpPr>
            <a:spLocks noChangeArrowheads="1"/>
          </p:cNvSpPr>
          <p:nvPr/>
        </p:nvSpPr>
        <p:spPr bwMode="auto">
          <a:xfrm>
            <a:off x="609600" y="2514600"/>
            <a:ext cx="228600" cy="457200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4" name="AutoShape 5"/>
          <p:cNvSpPr>
            <a:spLocks noChangeArrowheads="1"/>
          </p:cNvSpPr>
          <p:nvPr/>
        </p:nvSpPr>
        <p:spPr bwMode="auto">
          <a:xfrm>
            <a:off x="838200" y="2743200"/>
            <a:ext cx="228600" cy="457200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5" name="AutoShape 6"/>
          <p:cNvSpPr>
            <a:spLocks noChangeArrowheads="1"/>
          </p:cNvSpPr>
          <p:nvPr/>
        </p:nvSpPr>
        <p:spPr bwMode="auto">
          <a:xfrm>
            <a:off x="5410200" y="1562100"/>
            <a:ext cx="1371600" cy="3848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6" name="AutoShape 7"/>
          <p:cNvSpPr>
            <a:spLocks noChangeArrowheads="1"/>
          </p:cNvSpPr>
          <p:nvPr/>
        </p:nvSpPr>
        <p:spPr bwMode="auto">
          <a:xfrm>
            <a:off x="5486400" y="2400300"/>
            <a:ext cx="914400" cy="1524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7" name="Text Box 8"/>
          <p:cNvSpPr txBox="1">
            <a:spLocks noChangeArrowheads="1"/>
          </p:cNvSpPr>
          <p:nvPr/>
        </p:nvSpPr>
        <p:spPr bwMode="auto">
          <a:xfrm>
            <a:off x="1066800" y="2971800"/>
            <a:ext cx="681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Helvetica" charset="0"/>
              </a:rPr>
              <a:t>M</a:t>
            </a:r>
            <a:r>
              <a:rPr lang="en-US" b="1" baseline="30000">
                <a:latin typeface="Helvetica" charset="0"/>
              </a:rPr>
              <a:t>+n</a:t>
            </a:r>
            <a:endParaRPr lang="en-US"/>
          </a:p>
        </p:txBody>
      </p:sp>
      <p:sp>
        <p:nvSpPr>
          <p:cNvPr id="78858" name="Text Box 9"/>
          <p:cNvSpPr txBox="1">
            <a:spLocks noChangeArrowheads="1"/>
          </p:cNvSpPr>
          <p:nvPr/>
        </p:nvSpPr>
        <p:spPr bwMode="auto">
          <a:xfrm>
            <a:off x="1066800" y="2286000"/>
            <a:ext cx="681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Helvetica" charset="0"/>
              </a:rPr>
              <a:t>M</a:t>
            </a:r>
            <a:r>
              <a:rPr lang="en-US" b="1" baseline="30000">
                <a:latin typeface="Helvetica" charset="0"/>
              </a:rPr>
              <a:t>+n</a:t>
            </a:r>
            <a:endParaRPr lang="en-US"/>
          </a:p>
        </p:txBody>
      </p:sp>
      <p:sp>
        <p:nvSpPr>
          <p:cNvPr id="78859" name="Text Box 10"/>
          <p:cNvSpPr txBox="1">
            <a:spLocks noChangeArrowheads="1"/>
          </p:cNvSpPr>
          <p:nvPr/>
        </p:nvSpPr>
        <p:spPr bwMode="auto">
          <a:xfrm>
            <a:off x="5562600" y="2667000"/>
            <a:ext cx="67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Helvetica" charset="0"/>
              </a:rPr>
              <a:t>Gly</a:t>
            </a:r>
            <a:endParaRPr lang="en-US"/>
          </a:p>
        </p:txBody>
      </p:sp>
      <p:sp>
        <p:nvSpPr>
          <p:cNvPr id="78860" name="Line 11"/>
          <p:cNvSpPr>
            <a:spLocks noChangeShapeType="1"/>
          </p:cNvSpPr>
          <p:nvPr/>
        </p:nvSpPr>
        <p:spPr bwMode="auto">
          <a:xfrm flipH="1" flipV="1">
            <a:off x="1676400" y="2590800"/>
            <a:ext cx="3886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61" name="Line 12"/>
          <p:cNvSpPr>
            <a:spLocks noChangeShapeType="1"/>
          </p:cNvSpPr>
          <p:nvPr/>
        </p:nvSpPr>
        <p:spPr bwMode="auto">
          <a:xfrm flipV="1">
            <a:off x="1676400" y="2133600"/>
            <a:ext cx="838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62" name="Text Box 13"/>
          <p:cNvSpPr txBox="1">
            <a:spLocks noChangeArrowheads="1"/>
          </p:cNvSpPr>
          <p:nvPr/>
        </p:nvSpPr>
        <p:spPr bwMode="auto">
          <a:xfrm>
            <a:off x="2514600" y="1752600"/>
            <a:ext cx="12271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Helvetica" charset="0"/>
              </a:rPr>
              <a:t>Gly-M</a:t>
            </a:r>
          </a:p>
          <a:p>
            <a:pPr algn="ctr"/>
            <a:r>
              <a:rPr lang="en-US" sz="2000" b="1">
                <a:latin typeface="Helvetica" charset="0"/>
              </a:rPr>
              <a:t>(chelate)</a:t>
            </a:r>
            <a:endParaRPr lang="en-US"/>
          </a:p>
        </p:txBody>
      </p:sp>
      <p:sp>
        <p:nvSpPr>
          <p:cNvPr id="78863" name="Line 14"/>
          <p:cNvSpPr>
            <a:spLocks noChangeShapeType="1"/>
          </p:cNvSpPr>
          <p:nvPr/>
        </p:nvSpPr>
        <p:spPr bwMode="auto">
          <a:xfrm>
            <a:off x="5867400" y="3124200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64" name="Line 15"/>
          <p:cNvSpPr>
            <a:spLocks noChangeShapeType="1"/>
          </p:cNvSpPr>
          <p:nvPr/>
        </p:nvSpPr>
        <p:spPr bwMode="auto">
          <a:xfrm>
            <a:off x="1752600" y="3429000"/>
            <a:ext cx="37338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65" name="Text Box 16"/>
          <p:cNvSpPr txBox="1">
            <a:spLocks noChangeArrowheads="1"/>
          </p:cNvSpPr>
          <p:nvPr/>
        </p:nvSpPr>
        <p:spPr bwMode="auto">
          <a:xfrm>
            <a:off x="5486400" y="4419600"/>
            <a:ext cx="12271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Helvetica" charset="0"/>
              </a:rPr>
              <a:t>Gly-M</a:t>
            </a:r>
          </a:p>
          <a:p>
            <a:pPr algn="ctr"/>
            <a:r>
              <a:rPr lang="en-US" sz="2000" b="1">
                <a:latin typeface="Helvetica" charset="0"/>
              </a:rPr>
              <a:t>(chelate)</a:t>
            </a:r>
            <a:endParaRPr lang="en-US"/>
          </a:p>
        </p:txBody>
      </p:sp>
      <p:sp>
        <p:nvSpPr>
          <p:cNvPr id="78866" name="Oval 17"/>
          <p:cNvSpPr>
            <a:spLocks noChangeArrowheads="1"/>
          </p:cNvSpPr>
          <p:nvPr/>
        </p:nvSpPr>
        <p:spPr bwMode="auto">
          <a:xfrm>
            <a:off x="2590800" y="1676400"/>
            <a:ext cx="1143000" cy="990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67" name="Oval 18"/>
          <p:cNvSpPr>
            <a:spLocks noChangeArrowheads="1"/>
          </p:cNvSpPr>
          <p:nvPr/>
        </p:nvSpPr>
        <p:spPr bwMode="auto">
          <a:xfrm>
            <a:off x="5486400" y="4495800"/>
            <a:ext cx="1219200" cy="838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68" name="Text Box 19"/>
          <p:cNvSpPr txBox="1">
            <a:spLocks noChangeArrowheads="1"/>
          </p:cNvSpPr>
          <p:nvPr/>
        </p:nvSpPr>
        <p:spPr bwMode="auto">
          <a:xfrm>
            <a:off x="3897313" y="3200400"/>
            <a:ext cx="67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Helvetica" charset="0"/>
              </a:rPr>
              <a:t>Gly</a:t>
            </a:r>
            <a:endParaRPr lang="en-US"/>
          </a:p>
        </p:txBody>
      </p:sp>
      <p:sp>
        <p:nvSpPr>
          <p:cNvPr id="78869" name="Line 20"/>
          <p:cNvSpPr>
            <a:spLocks noChangeShapeType="1"/>
          </p:cNvSpPr>
          <p:nvPr/>
        </p:nvSpPr>
        <p:spPr bwMode="auto">
          <a:xfrm flipH="1">
            <a:off x="4572000" y="3048000"/>
            <a:ext cx="1219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70" name="Freeform 22"/>
          <p:cNvSpPr>
            <a:spLocks/>
          </p:cNvSpPr>
          <p:nvPr/>
        </p:nvSpPr>
        <p:spPr bwMode="auto">
          <a:xfrm>
            <a:off x="685800" y="3314700"/>
            <a:ext cx="2133600" cy="1638300"/>
          </a:xfrm>
          <a:custGeom>
            <a:avLst/>
            <a:gdLst>
              <a:gd name="T0" fmla="*/ 0 w 1344"/>
              <a:gd name="T1" fmla="*/ 1409700 h 1032"/>
              <a:gd name="T2" fmla="*/ 609600 w 1344"/>
              <a:gd name="T3" fmla="*/ 38100 h 1032"/>
              <a:gd name="T4" fmla="*/ 2133600 w 1344"/>
              <a:gd name="T5" fmla="*/ 1638300 h 1032"/>
              <a:gd name="T6" fmla="*/ 0 60000 65536"/>
              <a:gd name="T7" fmla="*/ 0 60000 65536"/>
              <a:gd name="T8" fmla="*/ 0 60000 65536"/>
              <a:gd name="T9" fmla="*/ 0 w 1344"/>
              <a:gd name="T10" fmla="*/ 0 h 1032"/>
              <a:gd name="T11" fmla="*/ 1344 w 1344"/>
              <a:gd name="T12" fmla="*/ 1032 h 10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032">
                <a:moveTo>
                  <a:pt x="0" y="888"/>
                </a:moveTo>
                <a:cubicBezTo>
                  <a:pt x="80" y="444"/>
                  <a:pt x="160" y="0"/>
                  <a:pt x="384" y="24"/>
                </a:cubicBezTo>
                <a:cubicBezTo>
                  <a:pt x="608" y="48"/>
                  <a:pt x="1184" y="864"/>
                  <a:pt x="1344" y="103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71" name="Text Box 23"/>
          <p:cNvSpPr txBox="1">
            <a:spLocks noChangeArrowheads="1"/>
          </p:cNvSpPr>
          <p:nvPr/>
        </p:nvSpPr>
        <p:spPr bwMode="auto">
          <a:xfrm>
            <a:off x="457200" y="4800600"/>
            <a:ext cx="135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Helvetica" charset="0"/>
              </a:rPr>
              <a:t>Microbe</a:t>
            </a:r>
            <a:endParaRPr lang="en-US"/>
          </a:p>
        </p:txBody>
      </p:sp>
      <p:sp>
        <p:nvSpPr>
          <p:cNvPr id="78872" name="Text Box 24"/>
          <p:cNvSpPr txBox="1">
            <a:spLocks noChangeArrowheads="1"/>
          </p:cNvSpPr>
          <p:nvPr/>
        </p:nvSpPr>
        <p:spPr bwMode="auto">
          <a:xfrm>
            <a:off x="1981200" y="5105400"/>
            <a:ext cx="20129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Helvetica" charset="0"/>
              </a:rPr>
              <a:t>M</a:t>
            </a:r>
            <a:r>
              <a:rPr lang="en-US" b="1" baseline="30000">
                <a:latin typeface="Helvetica" charset="0"/>
              </a:rPr>
              <a:t>1+n</a:t>
            </a:r>
          </a:p>
          <a:p>
            <a:pPr algn="ctr"/>
            <a:r>
              <a:rPr lang="en-US" sz="1800" b="1">
                <a:latin typeface="Helvetica" charset="0"/>
              </a:rPr>
              <a:t>Ox - immobilized</a:t>
            </a:r>
            <a:endParaRPr lang="en-US"/>
          </a:p>
        </p:txBody>
      </p:sp>
      <p:sp>
        <p:nvSpPr>
          <p:cNvPr id="78873" name="Line 25"/>
          <p:cNvSpPr>
            <a:spLocks noChangeShapeType="1"/>
          </p:cNvSpPr>
          <p:nvPr/>
        </p:nvSpPr>
        <p:spPr bwMode="auto">
          <a:xfrm flipH="1">
            <a:off x="1524000" y="3505200"/>
            <a:ext cx="2362200" cy="11430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74" name="Text Box 26"/>
          <p:cNvSpPr txBox="1">
            <a:spLocks noChangeArrowheads="1"/>
          </p:cNvSpPr>
          <p:nvPr/>
        </p:nvSpPr>
        <p:spPr bwMode="auto">
          <a:xfrm>
            <a:off x="2971800" y="34290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Helvetica" charset="0"/>
              </a:rPr>
              <a:t>?</a:t>
            </a:r>
            <a:endParaRPr lang="en-US"/>
          </a:p>
        </p:txBody>
      </p:sp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228600" y="1905000"/>
            <a:ext cx="74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Helvetica" charset="0"/>
              </a:rPr>
              <a:t>Soil</a:t>
            </a:r>
            <a:endParaRPr lang="en-US"/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1905000" y="6019800"/>
            <a:ext cx="2671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Helvetica" charset="0"/>
              </a:rPr>
              <a:t>Soil-Rhizosphere</a:t>
            </a:r>
            <a:endParaRPr lang="en-US"/>
          </a:p>
        </p:txBody>
      </p:sp>
      <p:sp>
        <p:nvSpPr>
          <p:cNvPr id="78877" name="Text Box 30"/>
          <p:cNvSpPr txBox="1">
            <a:spLocks noChangeArrowheads="1"/>
          </p:cNvSpPr>
          <p:nvPr/>
        </p:nvSpPr>
        <p:spPr bwMode="auto">
          <a:xfrm>
            <a:off x="5638800" y="5486400"/>
            <a:ext cx="87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Helvetica" charset="0"/>
              </a:rPr>
              <a:t>Root</a:t>
            </a:r>
            <a:endParaRPr lang="en-US"/>
          </a:p>
        </p:txBody>
      </p:sp>
      <p:sp>
        <p:nvSpPr>
          <p:cNvPr id="78878" name="Text Box 31"/>
          <p:cNvSpPr txBox="1">
            <a:spLocks noChangeArrowheads="1"/>
          </p:cNvSpPr>
          <p:nvPr/>
        </p:nvSpPr>
        <p:spPr bwMode="auto">
          <a:xfrm>
            <a:off x="6019800" y="3244850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Helvetica" charset="0"/>
              </a:rPr>
              <a:t>Root cell</a:t>
            </a:r>
            <a:endParaRPr lang="en-US" sz="1800"/>
          </a:p>
        </p:txBody>
      </p:sp>
      <p:sp>
        <p:nvSpPr>
          <p:cNvPr id="78879" name="Text Box 32"/>
          <p:cNvSpPr txBox="1">
            <a:spLocks noChangeArrowheads="1"/>
          </p:cNvSpPr>
          <p:nvPr/>
        </p:nvSpPr>
        <p:spPr bwMode="auto">
          <a:xfrm>
            <a:off x="6858000" y="4800600"/>
            <a:ext cx="1504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Helvetica" charset="0"/>
              </a:rPr>
              <a:t>Immobilized</a:t>
            </a:r>
            <a:endParaRPr lang="en-US" sz="1800"/>
          </a:p>
        </p:txBody>
      </p:sp>
      <p:sp>
        <p:nvSpPr>
          <p:cNvPr id="78880" name="Rectangle 31"/>
          <p:cNvSpPr>
            <a:spLocks noChangeArrowheads="1"/>
          </p:cNvSpPr>
          <p:nvPr/>
        </p:nvSpPr>
        <p:spPr bwMode="auto">
          <a:xfrm>
            <a:off x="4343400" y="6550025"/>
            <a:ext cx="594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latin typeface="Arial" charset="0"/>
              </a:rPr>
              <a:t>(</a:t>
            </a:r>
            <a:r>
              <a:rPr lang="en-US" sz="1200">
                <a:latin typeface="Arial" charset="0"/>
              </a:rPr>
              <a:t>Kremer &amp; Means 2009, Johal &amp; Huber 2009, Cakmak et al. 2009</a:t>
            </a:r>
            <a:endParaRPr lang="en-US" sz="1200" b="1">
              <a:latin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Bean Roundup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87425"/>
            <a:ext cx="7772400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143000" y="62484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Roundup treated plants do not die if grown in a sterile medium, and tend to resume growth over time as the herbicide leaches out or is metabolized.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981200" y="5867400"/>
            <a:ext cx="76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FCFDDB"/>
                </a:solidFill>
                <a:latin typeface="Arial" charset="0"/>
              </a:rPr>
              <a:t>Sterile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3581400" y="5867400"/>
            <a:ext cx="106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FCFDDB"/>
                </a:solidFill>
                <a:latin typeface="Arial" charset="0"/>
              </a:rPr>
              <a:t>Non-sterile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6096000" y="5867400"/>
            <a:ext cx="76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FCFDDB"/>
                </a:solidFill>
                <a:latin typeface="Arial" charset="0"/>
              </a:rPr>
              <a:t>control</a:t>
            </a:r>
          </a:p>
        </p:txBody>
      </p:sp>
      <p:sp>
        <p:nvSpPr>
          <p:cNvPr id="79879" name="TextBox 6"/>
          <p:cNvSpPr txBox="1">
            <a:spLocks noChangeArrowheads="1"/>
          </p:cNvSpPr>
          <p:nvPr/>
        </p:nvSpPr>
        <p:spPr bwMode="auto">
          <a:xfrm>
            <a:off x="457200" y="228600"/>
            <a:ext cx="7848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Arial" charset="0"/>
                <a:cs typeface="Arial" charset="0"/>
              </a:rPr>
              <a:t>Microbiological Effects -</a:t>
            </a:r>
          </a:p>
          <a:p>
            <a:r>
              <a:rPr lang="en-US" sz="2000">
                <a:latin typeface="Arial" charset="0"/>
                <a:cs typeface="Arial" charset="0"/>
              </a:rPr>
              <a:t>The “secondary mode of action” of glyphosate</a:t>
            </a:r>
          </a:p>
        </p:txBody>
      </p:sp>
      <p:sp>
        <p:nvSpPr>
          <p:cNvPr id="79880" name="TextBox 7"/>
          <p:cNvSpPr txBox="1">
            <a:spLocks noChangeArrowheads="1"/>
          </p:cNvSpPr>
          <p:nvPr/>
        </p:nvSpPr>
        <p:spPr bwMode="auto">
          <a:xfrm>
            <a:off x="5181600" y="6488113"/>
            <a:ext cx="2895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Arial Narrow" charset="0"/>
              </a:rPr>
              <a:t>Johal &amp; Huber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228600" y="457200"/>
            <a:ext cx="87630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Results on GR crops 1997 - 2010</a:t>
            </a:r>
          </a:p>
          <a:p>
            <a:pPr>
              <a:buFontTx/>
              <a:buChar char="•"/>
            </a:pPr>
            <a:r>
              <a:rPr lang="en-US" b="1">
                <a:latin typeface="Arial" charset="0"/>
              </a:rPr>
              <a:t>  No consistent trends in population of SDS fungal pathogen</a:t>
            </a:r>
          </a:p>
          <a:p>
            <a:pPr>
              <a:buFontTx/>
              <a:buChar char="•"/>
            </a:pPr>
            <a:r>
              <a:rPr lang="en-US" b="1">
                <a:solidFill>
                  <a:schemeClr val="hlink"/>
                </a:solidFill>
                <a:latin typeface="Arial" charset="0"/>
              </a:rPr>
              <a:t>Consistent increases in </a:t>
            </a:r>
            <a:r>
              <a:rPr lang="en-US" b="1" i="1">
                <a:solidFill>
                  <a:schemeClr val="hlink"/>
                </a:solidFill>
                <a:latin typeface="Arial" charset="0"/>
              </a:rPr>
              <a:t>Fusarium</a:t>
            </a:r>
            <a:r>
              <a:rPr lang="en-US" b="1">
                <a:solidFill>
                  <a:schemeClr val="hlink"/>
                </a:solidFill>
                <a:latin typeface="Arial" charset="0"/>
              </a:rPr>
              <a:t> spp. colonizing RR soybean roots</a:t>
            </a:r>
            <a:r>
              <a:rPr lang="en-US"/>
              <a:t> </a:t>
            </a:r>
            <a:r>
              <a:rPr lang="en-US" b="1">
                <a:solidFill>
                  <a:schemeClr val="hlink"/>
                </a:solidFill>
                <a:latin typeface="Arial" charset="0"/>
              </a:rPr>
              <a:t>with glyphosate applications</a:t>
            </a:r>
            <a:r>
              <a:rPr lang="en-US"/>
              <a:t> </a:t>
            </a:r>
            <a:r>
              <a:rPr lang="en-US" b="1">
                <a:solidFill>
                  <a:schemeClr val="hlink"/>
                </a:solidFill>
                <a:latin typeface="Arial" charset="0"/>
              </a:rPr>
              <a:t>at label rates</a:t>
            </a:r>
          </a:p>
          <a:p>
            <a:endParaRPr lang="en-US" b="1">
              <a:solidFill>
                <a:schemeClr val="hlink"/>
              </a:solidFill>
              <a:latin typeface="Arial" charset="0"/>
            </a:endParaRPr>
          </a:p>
          <a:p>
            <a:r>
              <a:rPr lang="en-US" sz="2000" b="1">
                <a:latin typeface="Arial" charset="0"/>
              </a:rPr>
              <a:t>Increased </a:t>
            </a:r>
            <a:r>
              <a:rPr lang="en-US" sz="2000" b="1" i="1">
                <a:latin typeface="Arial" charset="0"/>
              </a:rPr>
              <a:t>Fusarium</a:t>
            </a:r>
            <a:r>
              <a:rPr lang="en-US" sz="2000" b="1">
                <a:latin typeface="Arial" charset="0"/>
              </a:rPr>
              <a:t> colonization attributed to possible lower or altered synthesis of phytoalexins, based on previous work on glyphosate ‘secondary mode of action’ </a:t>
            </a:r>
            <a:r>
              <a:rPr lang="en-US" sz="1400" b="1">
                <a:latin typeface="Arial" charset="0"/>
              </a:rPr>
              <a:t>(</a:t>
            </a:r>
            <a:r>
              <a:rPr lang="en-US" sz="1400">
                <a:latin typeface="Arial" charset="0"/>
              </a:rPr>
              <a:t>Johal &amp; Rahe. Phytopathology 74:950, 1984; Levesque &amp; Rahe, Annu. Rev. Phytopathol. 30:579, 1992</a:t>
            </a:r>
            <a:r>
              <a:rPr lang="en-US" sz="1400" b="1">
                <a:latin typeface="Arial" charset="0"/>
              </a:rPr>
              <a:t>)</a:t>
            </a:r>
          </a:p>
          <a:p>
            <a:r>
              <a:rPr lang="en-US" sz="2000" b="1">
                <a:latin typeface="Arial" charset="0"/>
              </a:rPr>
              <a:t>and altered root exudation patterns due to genetic modification or glyphosate interactions </a:t>
            </a:r>
            <a:r>
              <a:rPr lang="en-US" sz="2000" b="1" i="1">
                <a:latin typeface="Arial" charset="0"/>
              </a:rPr>
              <a:t>in planta</a:t>
            </a:r>
            <a:r>
              <a:rPr lang="en-US" sz="2000" b="1">
                <a:latin typeface="Arial" charset="0"/>
              </a:rPr>
              <a:t> </a:t>
            </a:r>
            <a:r>
              <a:rPr lang="en-US" sz="1400" b="1">
                <a:latin typeface="Arial" charset="0"/>
              </a:rPr>
              <a:t>(</a:t>
            </a:r>
            <a:r>
              <a:rPr lang="en-US" sz="1400">
                <a:latin typeface="Arial" charset="0"/>
              </a:rPr>
              <a:t>Kremer et al. Int. J. Environ. Anal. Chem. 85:1165, 2005</a:t>
            </a:r>
            <a:r>
              <a:rPr lang="en-US" sz="1400" b="1">
                <a:latin typeface="Arial" charset="0"/>
              </a:rPr>
              <a:t>)</a:t>
            </a:r>
            <a:r>
              <a:rPr lang="en-US" sz="1400">
                <a:latin typeface="Arial" charset="0"/>
              </a:rPr>
              <a:t> </a:t>
            </a:r>
          </a:p>
          <a:p>
            <a:endParaRPr lang="en-US" sz="1400">
              <a:latin typeface="Arial" charset="0"/>
            </a:endParaRPr>
          </a:p>
          <a:p>
            <a:r>
              <a:rPr lang="en-US" sz="1800" b="1">
                <a:latin typeface="Arial" charset="0"/>
              </a:rPr>
              <a:t>These findings might partially explain occasional production problems with RR soybean experienced by many farmers in midwestern U.S.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ROOT FUS ASSAY-07A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 t="17778" r="31111" b="36295"/>
          <a:stretch>
            <a:fillRect/>
          </a:stretch>
        </p:blipFill>
        <p:spPr bwMode="auto">
          <a:xfrm>
            <a:off x="685800" y="3962400"/>
            <a:ext cx="4724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533400" y="3275013"/>
            <a:ext cx="4983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Fusarium colonization – 2007 study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533400" y="3657600"/>
            <a:ext cx="589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+ Glyphosate	  	  Check	</a:t>
            </a:r>
            <a:r>
              <a:rPr lang="en-US"/>
              <a:t>	   </a:t>
            </a:r>
          </a:p>
        </p:txBody>
      </p:sp>
      <p:pic>
        <p:nvPicPr>
          <p:cNvPr id="82949" name="Picture 5" descr="SBRoot_+40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 l="16667" t="2515" b="13753"/>
          <a:stretch>
            <a:fillRect/>
          </a:stretch>
        </p:blipFill>
        <p:spPr bwMode="auto">
          <a:xfrm>
            <a:off x="4572000" y="76200"/>
            <a:ext cx="45720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304800" y="609600"/>
            <a:ext cx="4038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Typical soybean root colonization assay results observed consistently, 1997-2007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4" name="Object 2"/>
          <p:cNvGraphicFramePr>
            <a:graphicFrameLocks/>
          </p:cNvGraphicFramePr>
          <p:nvPr/>
        </p:nvGraphicFramePr>
        <p:xfrm>
          <a:off x="685800" y="381000"/>
          <a:ext cx="7759700" cy="6045200"/>
        </p:xfrm>
        <a:graphic>
          <a:graphicData uri="http://schemas.openxmlformats.org/presentationml/2006/ole">
            <p:oleObj spid="_x0000_s84994" name="Worksheet" r:id="rId4" imgW="7772400" imgH="6059160" progId="Excel.Sheet.8">
              <p:embed/>
            </p:oleObj>
          </a:graphicData>
        </a:graphic>
      </p:graphicFrame>
      <p:sp>
        <p:nvSpPr>
          <p:cNvPr id="103427" name="Text Box 3"/>
          <p:cNvSpPr txBox="1">
            <a:spLocks noChangeArrowheads="1"/>
          </p:cNvSpPr>
          <p:nvPr/>
        </p:nvSpPr>
        <p:spPr bwMode="auto">
          <a:xfrm rot="16200000">
            <a:off x="-2362200" y="3095625"/>
            <a:ext cx="5943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Fusarium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 colonies per 100 cm root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974725" y="-41275"/>
            <a:ext cx="7491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Typical trend in </a:t>
            </a: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Fusarium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 colonization of RR roots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3400" y="6400800"/>
            <a:ext cx="2198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Kremer &amp; Means 2009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1524000" y="1600200"/>
          <a:ext cx="6096000" cy="4030663"/>
        </p:xfrm>
        <a:graphic>
          <a:graphicData uri="http://schemas.openxmlformats.org/presentationml/2006/ole">
            <p:oleObj spid="_x0000_s87042" name="Chart" r:id="rId4" imgW="3962400" imgH="2419502" progId="Excel.Chart.8">
              <p:embed/>
            </p:oleObj>
          </a:graphicData>
        </a:graphic>
      </p:graphicFrame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600200" y="5715000"/>
            <a:ext cx="2198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Kremer &amp; Means 2009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376238" y="722313"/>
          <a:ext cx="8391525" cy="5413375"/>
        </p:xfrm>
        <a:graphic>
          <a:graphicData uri="http://schemas.openxmlformats.org/presentationml/2006/ole">
            <p:oleObj spid="_x0000_s89090" name="Chart" r:id="rId4" imgW="8382000" imgH="5422900" progId="MSGraph.Chart.8">
              <p:embed followColorScheme="full"/>
            </p:oleObj>
          </a:graphicData>
        </a:graphic>
      </p:graphicFrame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266700" y="60960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Fusarium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 Root Colonization on RR Soybean 1997-2007</a:t>
            </a: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5995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Summary - consistent trends over years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3400" y="6172200"/>
            <a:ext cx="2198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Kremer &amp; Means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0" y="381000"/>
            <a:ext cx="8915400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Identification of Root Fusarium Isolates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Subculture, characterize based on cultural and microscopic morphology; key based on Nelson et al. (1983)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Verified via nuclear DNA translation elongation factor sequence primer and Penn State database (Skovgaard et al. (2001)*</a:t>
            </a:r>
          </a:p>
          <a:p>
            <a:pPr marL="457200" indent="-457200">
              <a:spcBef>
                <a:spcPct val="50000"/>
              </a:spcBef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Identifications Over All Treatments:</a:t>
            </a:r>
          </a:p>
          <a:p>
            <a:pPr marL="457200" indent="-457200">
              <a:spcBef>
                <a:spcPct val="50000"/>
              </a:spcBef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Fusarium oxysporum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complex – 72%</a:t>
            </a:r>
          </a:p>
          <a:p>
            <a:pPr marL="457200" indent="-457200">
              <a:spcBef>
                <a:spcPct val="50000"/>
              </a:spcBef>
            </a:pPr>
            <a:r>
              <a:rPr lang="en-US" b="1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Fusarium solani</a:t>
            </a:r>
            <a:r>
              <a:rPr lang="en-US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complex – 	   18%</a:t>
            </a:r>
          </a:p>
          <a:p>
            <a:pPr marL="457200" indent="-457200">
              <a:spcBef>
                <a:spcPct val="50000"/>
              </a:spcBef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Fusarium equiseti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– 		     9%</a:t>
            </a:r>
          </a:p>
          <a:p>
            <a:pPr marL="457200" indent="-457200">
              <a:spcBef>
                <a:spcPct val="50000"/>
              </a:spcBef>
            </a:pPr>
            <a:endParaRPr lang="en-US" sz="2000" b="1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*Analyses conducted at ARS Mycology Lab, </a:t>
            </a:r>
          </a:p>
          <a:p>
            <a:pPr marL="457200" indent="-457200"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Peoria, IL by Kerry O’Donnell, 2004</a:t>
            </a:r>
          </a:p>
        </p:txBody>
      </p:sp>
      <p:sp>
        <p:nvSpPr>
          <p:cNvPr id="91139" name="Line 3"/>
          <p:cNvSpPr>
            <a:spLocks noChangeShapeType="1"/>
          </p:cNvSpPr>
          <p:nvPr/>
        </p:nvSpPr>
        <p:spPr bwMode="auto">
          <a:xfrm>
            <a:off x="0" y="2514600"/>
            <a:ext cx="91440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40" name="Line 4"/>
          <p:cNvSpPr>
            <a:spLocks noChangeShapeType="1"/>
          </p:cNvSpPr>
          <p:nvPr/>
        </p:nvSpPr>
        <p:spPr bwMode="auto">
          <a:xfrm>
            <a:off x="381000" y="5105400"/>
            <a:ext cx="8382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2163" y="2819400"/>
            <a:ext cx="3271837" cy="343058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5867400" y="28194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F. solani fsp glycines conidia</a:t>
            </a:r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5867400" y="6248400"/>
            <a:ext cx="1773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Photo: D. Sasseville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 descr="SDS-IA-2010-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600200"/>
            <a:ext cx="80772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Box 2"/>
          <p:cNvSpPr txBox="1">
            <a:spLocks noChangeArrowheads="1"/>
          </p:cNvSpPr>
          <p:nvPr/>
        </p:nvSpPr>
        <p:spPr bwMode="auto">
          <a:xfrm>
            <a:off x="381000" y="457200"/>
            <a:ext cx="830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Arial" charset="0"/>
                <a:cs typeface="Arial" charset="0"/>
              </a:rPr>
              <a:t>Sudden death syndrome (SDS) in Iowa field, 2010. Section on R comprised soybean planted after glyphosate-killed alfalfa in fall 2009; section on L received no burndown </a:t>
            </a:r>
          </a:p>
        </p:txBody>
      </p:sp>
      <p:sp>
        <p:nvSpPr>
          <p:cNvPr id="93188" name="Text Box 8"/>
          <p:cNvSpPr txBox="1">
            <a:spLocks noChangeArrowheads="1"/>
          </p:cNvSpPr>
          <p:nvPr/>
        </p:nvSpPr>
        <p:spPr bwMode="auto">
          <a:xfrm>
            <a:off x="7239000" y="6248400"/>
            <a:ext cx="147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Photo: D. Huber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4"/>
          <p:cNvSpPr txBox="1">
            <a:spLocks noChangeArrowheads="1"/>
          </p:cNvSpPr>
          <p:nvPr/>
        </p:nvSpPr>
        <p:spPr bwMode="auto">
          <a:xfrm>
            <a:off x="288925" y="268288"/>
            <a:ext cx="832167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latin typeface="Arial" charset="0"/>
              </a:rPr>
              <a:t>Fusarium</a:t>
            </a:r>
            <a:r>
              <a:rPr lang="en-US">
                <a:latin typeface="Arial" charset="0"/>
              </a:rPr>
              <a:t> shown to be good indicator of potential impacts of GM crop on rhizosphere ecosystem – most can be opportunistic pathogens if not directly infectious, and respond to various factors and alterations in the rhizosphere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However, the rhizosphere is a COMPLEX system – a more comprehensive examination of </a:t>
            </a:r>
            <a:r>
              <a:rPr lang="en-US" u="sng">
                <a:latin typeface="Arial" charset="0"/>
              </a:rPr>
              <a:t>Structure and Function of microbial communities</a:t>
            </a:r>
            <a:r>
              <a:rPr lang="en-US">
                <a:latin typeface="Arial" charset="0"/>
              </a:rPr>
              <a:t> needed to provide a complete assessment of potential effects induced by GM cropping – This will yield better understanding of mechanisms contributing to impacts of GM on soil ecology/biology AND crop productivity.</a:t>
            </a:r>
          </a:p>
          <a:p>
            <a:endParaRPr lang="en-US">
              <a:latin typeface="Arial" charset="0"/>
            </a:endParaRPr>
          </a:p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IMG_1456.JPG"/>
          <p:cNvPicPr>
            <a:picLocks noChangeAspect="1"/>
          </p:cNvPicPr>
          <p:nvPr/>
        </p:nvPicPr>
        <p:blipFill>
          <a:blip r:embed="rId2"/>
          <a:srcRect t="-17778"/>
          <a:stretch>
            <a:fillRect/>
          </a:stretch>
        </p:blipFill>
        <p:spPr bwMode="auto">
          <a:xfrm>
            <a:off x="0" y="-121920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924175"/>
          </a:xfrm>
          <a:prstGeom prst="rect">
            <a:avLst/>
          </a:prstGeom>
          <a:solidFill>
            <a:schemeClr val="bg2">
              <a:alpha val="2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latin typeface="Arial" charset="0"/>
              </a:rPr>
              <a:t>Glyphosate and Glyphosate-Resistant Crops (‘Roundup-Ready’ [RR] Production System)</a:t>
            </a:r>
            <a:endParaRPr lang="en-US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>
              <a:buFontTx/>
              <a:buChar char="•"/>
            </a:pPr>
            <a:r>
              <a:rPr lang="en-US">
                <a:latin typeface="Arial" charset="0"/>
              </a:rPr>
              <a:t> </a:t>
            </a:r>
            <a:r>
              <a:rPr lang="en-US" sz="2000" b="1">
                <a:latin typeface="Arial" charset="0"/>
              </a:rPr>
              <a:t>Advancement in effective weed management (despite the development of glyphosate-resistant weed biotypes)</a:t>
            </a:r>
          </a:p>
          <a:p>
            <a:pPr>
              <a:buFontTx/>
              <a:buChar char="•"/>
            </a:pPr>
            <a:r>
              <a:rPr lang="en-US" sz="2000" b="1">
                <a:latin typeface="Arial" charset="0"/>
              </a:rPr>
              <a:t> Alterations in microbial ecology and biology of the rhizosphere environment may occur affecting:</a:t>
            </a:r>
            <a:endParaRPr lang="en-US" b="1">
              <a:latin typeface="Arial" charset="0"/>
            </a:endParaRPr>
          </a:p>
          <a:p>
            <a:pPr lvl="1">
              <a:buFontTx/>
              <a:buChar char="•"/>
            </a:pPr>
            <a:r>
              <a:rPr lang="en-US" b="1">
                <a:latin typeface="Arial" charset="0"/>
              </a:rPr>
              <a:t> </a:t>
            </a:r>
            <a:r>
              <a:rPr lang="en-US" sz="1800" b="1">
                <a:latin typeface="Arial" charset="0"/>
              </a:rPr>
              <a:t>Nutrient cycling (plant availability)</a:t>
            </a:r>
          </a:p>
          <a:p>
            <a:pPr lvl="1">
              <a:buFontTx/>
              <a:buChar char="•"/>
            </a:pPr>
            <a:r>
              <a:rPr lang="en-US" sz="1800" b="1">
                <a:latin typeface="Arial" charset="0"/>
              </a:rPr>
              <a:t> Potential phytopathogen and antagonist balance</a:t>
            </a:r>
          </a:p>
          <a:p>
            <a:pPr lvl="1">
              <a:buFontTx/>
              <a:buChar char="•"/>
            </a:pPr>
            <a:r>
              <a:rPr lang="en-US" sz="1800" b="1">
                <a:latin typeface="Arial" charset="0"/>
              </a:rPr>
              <a:t> Composition &amp; activities of beneficial microorganisms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889000"/>
            <a:ext cx="67056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TextBox 2"/>
          <p:cNvSpPr txBox="1">
            <a:spLocks noChangeArrowheads="1"/>
          </p:cNvSpPr>
          <p:nvPr/>
        </p:nvSpPr>
        <p:spPr bwMode="auto">
          <a:xfrm>
            <a:off x="533400" y="15240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Arial" charset="0"/>
                <a:cs typeface="Arial" charset="0"/>
              </a:rPr>
              <a:t>Potential impact of glyphosate on nodulation, nitrogen fixation in soybean. Data collected on greenhouse-grown soybean, 2009. Zobiole et al.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3" name="Group 2"/>
          <p:cNvGrpSpPr>
            <a:grpSpLocks/>
          </p:cNvGrpSpPr>
          <p:nvPr/>
        </p:nvGrpSpPr>
        <p:grpSpPr bwMode="auto">
          <a:xfrm>
            <a:off x="0" y="990600"/>
            <a:ext cx="8924925" cy="4152900"/>
            <a:chOff x="69" y="816"/>
            <a:chExt cx="5622" cy="2616"/>
          </a:xfrm>
        </p:grpSpPr>
        <p:graphicFrame>
          <p:nvGraphicFramePr>
            <p:cNvPr id="97282" name="Object 2"/>
            <p:cNvGraphicFramePr>
              <a:graphicFrameLocks noChangeAspect="1"/>
            </p:cNvGraphicFramePr>
            <p:nvPr/>
          </p:nvGraphicFramePr>
          <p:xfrm>
            <a:off x="69" y="888"/>
            <a:ext cx="5622" cy="2544"/>
          </p:xfrm>
          <a:graphic>
            <a:graphicData uri="http://schemas.openxmlformats.org/presentationml/2006/ole">
              <p:oleObj spid="_x0000_s97282" name="Chart" r:id="rId4" imgW="8924849" imgH="4038600" progId="Excel.Chart.8">
                <p:embed/>
              </p:oleObj>
            </a:graphicData>
          </a:graphic>
        </p:graphicFrame>
        <p:sp>
          <p:nvSpPr>
            <p:cNvPr id="97289" name="Line 4"/>
            <p:cNvSpPr>
              <a:spLocks noChangeShapeType="1"/>
            </p:cNvSpPr>
            <p:nvPr/>
          </p:nvSpPr>
          <p:spPr bwMode="auto">
            <a:xfrm>
              <a:off x="864" y="1104"/>
              <a:ext cx="0" cy="336"/>
            </a:xfrm>
            <a:prstGeom prst="line">
              <a:avLst/>
            </a:prstGeom>
            <a:noFill/>
            <a:ln w="38100">
              <a:solidFill>
                <a:srgbClr val="EE323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290" name="Text Box 5"/>
            <p:cNvSpPr txBox="1">
              <a:spLocks noChangeArrowheads="1"/>
            </p:cNvSpPr>
            <p:nvPr/>
          </p:nvSpPr>
          <p:spPr bwMode="auto">
            <a:xfrm>
              <a:off x="816" y="1358"/>
              <a:ext cx="5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bg2"/>
                  </a:solidFill>
                  <a:latin typeface="Arial" charset="0"/>
                </a:rPr>
                <a:t>LSD(0.05)</a:t>
              </a:r>
            </a:p>
          </p:txBody>
        </p:sp>
        <p:sp>
          <p:nvSpPr>
            <p:cNvPr id="97291" name="Text Box 6"/>
            <p:cNvSpPr txBox="1">
              <a:spLocks noChangeArrowheads="1"/>
            </p:cNvSpPr>
            <p:nvPr/>
          </p:nvSpPr>
          <p:spPr bwMode="auto">
            <a:xfrm>
              <a:off x="1248" y="816"/>
              <a:ext cx="158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Arial" charset="0"/>
                </a:rPr>
                <a:t>Roundup Ready*</a:t>
              </a:r>
            </a:p>
          </p:txBody>
        </p:sp>
        <p:sp>
          <p:nvSpPr>
            <p:cNvPr id="97292" name="Text Box 7"/>
            <p:cNvSpPr txBox="1">
              <a:spLocks noChangeArrowheads="1"/>
            </p:cNvSpPr>
            <p:nvPr/>
          </p:nvSpPr>
          <p:spPr bwMode="auto">
            <a:xfrm>
              <a:off x="4272" y="816"/>
              <a:ext cx="10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Arial" charset="0"/>
                </a:rPr>
                <a:t>Williams 82</a:t>
              </a:r>
            </a:p>
          </p:txBody>
        </p:sp>
      </p:grpSp>
      <p:sp>
        <p:nvSpPr>
          <p:cNvPr id="97284" name="Text Box 8"/>
          <p:cNvSpPr txBox="1">
            <a:spLocks noChangeArrowheads="1"/>
          </p:cNvSpPr>
          <p:nvPr/>
        </p:nvSpPr>
        <p:spPr bwMode="auto">
          <a:xfrm>
            <a:off x="381000" y="4953000"/>
            <a:ext cx="48688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*DeKalb DKB38-52</a:t>
            </a:r>
          </a:p>
          <a:p>
            <a:r>
              <a:rPr lang="en-US" sz="1600">
                <a:latin typeface="Arial" charset="0"/>
              </a:rPr>
              <a:t>RU=Roundup; TM=Tankmix conventional herbicide; </a:t>
            </a:r>
          </a:p>
          <a:p>
            <a:r>
              <a:rPr lang="en-US" sz="1600">
                <a:latin typeface="Arial" charset="0"/>
              </a:rPr>
              <a:t>HW=Handweeded check</a:t>
            </a:r>
          </a:p>
        </p:txBody>
      </p:sp>
      <p:sp>
        <p:nvSpPr>
          <p:cNvPr id="262153" name="Text Box 9"/>
          <p:cNvSpPr txBox="1">
            <a:spLocks noChangeArrowheads="1"/>
          </p:cNvSpPr>
          <p:nvPr/>
        </p:nvSpPr>
        <p:spPr bwMode="auto">
          <a:xfrm>
            <a:off x="609600" y="152400"/>
            <a:ext cx="8175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Variety and Herbicide Effects on Soybean Nodule Mass</a:t>
            </a:r>
          </a:p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2005 Field Study, R1 Growth Stage – Mid-Missouri USA</a:t>
            </a:r>
          </a:p>
        </p:txBody>
      </p:sp>
      <p:sp>
        <p:nvSpPr>
          <p:cNvPr id="97286" name="Text Box 10"/>
          <p:cNvSpPr txBox="1">
            <a:spLocks noChangeArrowheads="1"/>
          </p:cNvSpPr>
          <p:nvPr/>
        </p:nvSpPr>
        <p:spPr bwMode="auto">
          <a:xfrm>
            <a:off x="6172200" y="4953000"/>
            <a:ext cx="2971800" cy="13779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EE3235"/>
                </a:solidFill>
                <a:latin typeface="Arial" charset="0"/>
              </a:rPr>
              <a:t>Nodulation generally lower on RR regardless of treatment</a:t>
            </a:r>
          </a:p>
          <a:p>
            <a:r>
              <a:rPr lang="en-US" sz="1400" b="1">
                <a:solidFill>
                  <a:srgbClr val="EE3235"/>
                </a:solidFill>
                <a:latin typeface="Arial" charset="0"/>
              </a:rPr>
              <a:t>Does glyphosate interfere with flavonoid signals required for rhizobia attachment to root? </a:t>
            </a:r>
          </a:p>
          <a:p>
            <a:r>
              <a:rPr lang="en-US" sz="1400" b="1">
                <a:solidFill>
                  <a:srgbClr val="EE3235"/>
                </a:solidFill>
                <a:latin typeface="Arial" charset="0"/>
              </a:rPr>
              <a:t> Impact on PGR substances?</a:t>
            </a:r>
            <a:endParaRPr lang="en-US" sz="1400" b="1">
              <a:latin typeface="Arial" charset="0"/>
            </a:endParaRPr>
          </a:p>
        </p:txBody>
      </p:sp>
      <p:sp>
        <p:nvSpPr>
          <p:cNvPr id="97287" name="Text Box 11"/>
          <p:cNvSpPr txBox="1">
            <a:spLocks noChangeArrowheads="1"/>
          </p:cNvSpPr>
          <p:nvPr/>
        </p:nvSpPr>
        <p:spPr bwMode="auto">
          <a:xfrm>
            <a:off x="381000" y="6172200"/>
            <a:ext cx="5730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Recent report of alteration of rhizobial cell structure by glyphosate in de Maria et al. Appl. Environ. Microbiol. 73:5075, 2007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57200" y="5791200"/>
            <a:ext cx="2198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Kremer &amp; Means 2009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0" y="1981200"/>
          <a:ext cx="4495800" cy="2908300"/>
        </p:xfrm>
        <a:graphic>
          <a:graphicData uri="http://schemas.openxmlformats.org/presentationml/2006/ole">
            <p:oleObj spid="_x0000_s99330" name="Chart" r:id="rId4" imgW="7524902" imgH="4867351" progId="Excel.Chart.8">
              <p:embed/>
            </p:oleObj>
          </a:graphicData>
        </a:graphic>
      </p:graphicFrame>
      <p:graphicFrame>
        <p:nvGraphicFramePr>
          <p:cNvPr id="99331" name="Object 3"/>
          <p:cNvGraphicFramePr>
            <a:graphicFrameLocks noChangeAspect="1"/>
          </p:cNvGraphicFramePr>
          <p:nvPr/>
        </p:nvGraphicFramePr>
        <p:xfrm>
          <a:off x="4419600" y="1981200"/>
          <a:ext cx="4495800" cy="2908300"/>
        </p:xfrm>
        <a:graphic>
          <a:graphicData uri="http://schemas.openxmlformats.org/presentationml/2006/ole">
            <p:oleObj spid="_x0000_s99331" name="Chart" r:id="rId5" imgW="7524902" imgH="4867351" progId="Excel.Chart.8">
              <p:embed/>
            </p:oleObj>
          </a:graphicData>
        </a:graphic>
      </p:graphicFrame>
      <p:sp>
        <p:nvSpPr>
          <p:cNvPr id="264196" name="Text Box 4"/>
          <p:cNvSpPr txBox="1">
            <a:spLocks noChangeArrowheads="1"/>
          </p:cNvSpPr>
          <p:nvPr/>
        </p:nvSpPr>
        <p:spPr bwMode="auto">
          <a:xfrm>
            <a:off x="593725" y="344488"/>
            <a:ext cx="8154988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Glyphosate Effects on Soybean Nodule and Root Mass</a:t>
            </a:r>
          </a:p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2007 Field Study, R2 Growth Stage – Mid-Missouri USA</a:t>
            </a:r>
          </a:p>
          <a:p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(similar to 2006 results)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685800" y="5257800"/>
            <a:ext cx="1981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Arial" charset="0"/>
              </a:rPr>
              <a:t>RR variety: Pioneer 93M92</a:t>
            </a:r>
            <a:endParaRPr lang="en-US" sz="1400" b="1">
              <a:latin typeface="Arial" charset="0"/>
            </a:endParaRPr>
          </a:p>
        </p:txBody>
      </p:sp>
      <p:sp>
        <p:nvSpPr>
          <p:cNvPr id="99334" name="Text Box 7"/>
          <p:cNvSpPr txBox="1">
            <a:spLocks noChangeArrowheads="1"/>
          </p:cNvSpPr>
          <p:nvPr/>
        </p:nvSpPr>
        <p:spPr bwMode="auto">
          <a:xfrm>
            <a:off x="4876800" y="5181600"/>
            <a:ext cx="396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Helvetica" charset="0"/>
              </a:rPr>
              <a:t>Root mass can be decreased by Fusarium infection (Agrios, 1988)</a:t>
            </a:r>
            <a:r>
              <a:rPr lang="en-US" sz="2000"/>
              <a:t> 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33400" y="6172200"/>
            <a:ext cx="2198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Kremer &amp; Means 2009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 descr="IMG_136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192087" y="1563687"/>
            <a:ext cx="5200650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2" descr="IMG_1418.JPG"/>
          <p:cNvPicPr>
            <a:picLocks noChangeAspect="1"/>
          </p:cNvPicPr>
          <p:nvPr/>
        </p:nvPicPr>
        <p:blipFill>
          <a:blip r:embed="rId3"/>
          <a:srcRect l="5000" r="5939" b="14583"/>
          <a:stretch>
            <a:fillRect/>
          </a:stretch>
        </p:blipFill>
        <p:spPr bwMode="auto">
          <a:xfrm>
            <a:off x="4724400" y="2819400"/>
            <a:ext cx="42370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TextBox 3"/>
          <p:cNvSpPr txBox="1">
            <a:spLocks noChangeArrowheads="1"/>
          </p:cNvSpPr>
          <p:nvPr/>
        </p:nvSpPr>
        <p:spPr bwMode="auto">
          <a:xfrm>
            <a:off x="381000" y="152400"/>
            <a:ext cx="4038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Arial" charset="0"/>
                <a:cs typeface="Arial" charset="0"/>
              </a:rPr>
              <a:t>Field conditions (no-till) during 2010 growing season, Boone County, MO</a:t>
            </a:r>
          </a:p>
        </p:txBody>
      </p:sp>
      <p:sp>
        <p:nvSpPr>
          <p:cNvPr id="101381" name="TextBox 4"/>
          <p:cNvSpPr txBox="1">
            <a:spLocks noChangeArrowheads="1"/>
          </p:cNvSpPr>
          <p:nvPr/>
        </p:nvSpPr>
        <p:spPr bwMode="auto">
          <a:xfrm>
            <a:off x="4724400" y="1828800"/>
            <a:ext cx="4038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Arial" charset="0"/>
                <a:cs typeface="Arial" charset="0"/>
              </a:rPr>
              <a:t>Soybean nodulation at R1, 2010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2286000" y="1295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403" name="TextBox 3"/>
          <p:cNvSpPr txBox="1">
            <a:spLocks noChangeArrowheads="1"/>
          </p:cNvSpPr>
          <p:nvPr/>
        </p:nvSpPr>
        <p:spPr bwMode="auto">
          <a:xfrm rot="-5400000">
            <a:off x="1045369" y="2307431"/>
            <a:ext cx="2362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  <a:cs typeface="Arial" charset="0"/>
              </a:rPr>
              <a:t>Nodule mass (mg/plant)</a:t>
            </a:r>
          </a:p>
        </p:txBody>
      </p:sp>
      <p:sp>
        <p:nvSpPr>
          <p:cNvPr id="102404" name="TextBox 7"/>
          <p:cNvSpPr txBox="1">
            <a:spLocks noChangeArrowheads="1"/>
          </p:cNvSpPr>
          <p:nvPr/>
        </p:nvSpPr>
        <p:spPr bwMode="auto">
          <a:xfrm>
            <a:off x="685800" y="457200"/>
            <a:ext cx="7620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Arial Narrow" charset="0"/>
              </a:rPr>
              <a:t>Soybean nodulation measured at R1 growth stage 2010 (Asgrow AG3539; Maverick)</a:t>
            </a:r>
          </a:p>
        </p:txBody>
      </p:sp>
      <p:sp>
        <p:nvSpPr>
          <p:cNvPr id="102405" name="TextBox 7"/>
          <p:cNvSpPr txBox="1">
            <a:spLocks noChangeArrowheads="1"/>
          </p:cNvSpPr>
          <p:nvPr/>
        </p:nvSpPr>
        <p:spPr bwMode="auto">
          <a:xfrm>
            <a:off x="533400" y="4114800"/>
            <a:ext cx="81534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Arial Narrow" charset="0"/>
              </a:rPr>
              <a:t>Soils wet to saturated June-September; increased nodulation without glyphosate enough to overcome available N lost thru potential denitrification and contribute to yield increase?</a:t>
            </a:r>
          </a:p>
          <a:p>
            <a:r>
              <a:rPr lang="en-US" sz="2000">
                <a:latin typeface="Arial Narrow" charset="0"/>
              </a:rPr>
              <a:t>Conventional variety (Maverick) seems better disposed to nodulation than GR variety – possible Bradyrhizobium strain X variety specificity – is strain selection feasible?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9144000" y="31851600"/>
            <a:ext cx="10402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ysClr val="windowText" lastClr="000000"/>
                </a:solidFill>
                <a:ea typeface="+mn-ea"/>
              </a:rPr>
              <a:t>Marker  G1   G1     N2    N2    N2   N3     N3     N3  G2     G2    G2    G3    G3   G3     -Bulk Soil-  Marker</a:t>
            </a:r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914400" y="1371600"/>
          <a:ext cx="7396163" cy="3352800"/>
        </p:xfrm>
        <a:graphic>
          <a:graphicData uri="http://schemas.openxmlformats.org/presentationml/2006/ole">
            <p:oleObj spid="_x0000_s103426" name="Document" r:id="rId4" imgW="5486400" imgH="4038600" progId="Word.Document.12">
              <p:link updateAutomatic="1"/>
            </p:oleObj>
          </a:graphicData>
        </a:graphic>
      </p:graphicFrame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1524000" y="2438400"/>
            <a:ext cx="5791200" cy="76200"/>
          </a:xfrm>
          <a:prstGeom prst="line">
            <a:avLst/>
          </a:prstGeom>
          <a:noFill/>
          <a:ln w="25400">
            <a:solidFill>
              <a:srgbClr val="FF0000">
                <a:alpha val="39999"/>
              </a:srgbClr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03429" name="TextBox 12"/>
          <p:cNvSpPr txBox="1">
            <a:spLocks noChangeArrowheads="1"/>
          </p:cNvSpPr>
          <p:nvPr/>
        </p:nvSpPr>
        <p:spPr bwMode="auto">
          <a:xfrm>
            <a:off x="1143000" y="3886200"/>
            <a:ext cx="6789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Marker G1    G1      N2   N2    N3     N3     N3    G2    G2    G2    G2     G3    G3    G3     Bulk soil   Marker</a:t>
            </a:r>
          </a:p>
        </p:txBody>
      </p:sp>
      <p:sp>
        <p:nvSpPr>
          <p:cNvPr id="103430" name="TextBox 51"/>
          <p:cNvSpPr txBox="1">
            <a:spLocks noChangeArrowheads="1"/>
          </p:cNvSpPr>
          <p:nvPr/>
        </p:nvSpPr>
        <p:spPr bwMode="auto">
          <a:xfrm>
            <a:off x="685800" y="4953000"/>
            <a:ext cx="7696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r>
              <a:rPr lang="en-US" sz="1400" b="1"/>
              <a:t>Figure 3</a:t>
            </a:r>
            <a:r>
              <a:rPr lang="en-US" sz="1400"/>
              <a:t>. Bacterial community profiles in soybean rhizosphere soils revealed by PCR-DGGE analysis. Samples from soybean cv ‘DK3852’ field-grown in Mexico silt loam. ‘G’ =  glyphosate applied at labe rate; ‘N’ = no glyphosate; ‘1-3’ = sample times at V4, V6, R3 growth stages, respectively. Arrows indicate alignment of bands in samples coincide with </a:t>
            </a:r>
            <a:r>
              <a:rPr lang="en-US" sz="1400" i="1"/>
              <a:t>Bradyrhizobium japonicum </a:t>
            </a:r>
            <a:r>
              <a:rPr lang="en-US" sz="1400"/>
              <a:t>represented in the bacterial reference marker lane. Note </a:t>
            </a:r>
            <a:r>
              <a:rPr lang="en-US" sz="1400" i="1"/>
              <a:t>Bradyrhizobium japonicum </a:t>
            </a:r>
            <a:r>
              <a:rPr lang="en-US" sz="1400"/>
              <a:t>bands are faintest in root-free, bulk soil.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63" descr="IMG_1359.JPG"/>
          <p:cNvPicPr>
            <a:picLocks noChangeAspect="1"/>
          </p:cNvPicPr>
          <p:nvPr/>
        </p:nvPicPr>
        <p:blipFill>
          <a:blip r:embed="rId2">
            <a:lum bright="14000" contrast="6000"/>
          </a:blip>
          <a:srcRect l="15938" r="8124" b="6250"/>
          <a:stretch>
            <a:fillRect/>
          </a:stretch>
        </p:blipFill>
        <p:spPr bwMode="auto">
          <a:xfrm rot="5400000">
            <a:off x="157957" y="146843"/>
            <a:ext cx="3962400" cy="36687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5475" name="Picture 64" descr="IMG_1356.JPG"/>
          <p:cNvPicPr>
            <a:picLocks noChangeAspect="1"/>
          </p:cNvPicPr>
          <p:nvPr/>
        </p:nvPicPr>
        <p:blipFill>
          <a:blip r:embed="rId3">
            <a:lum bright="14000" contrast="4000"/>
          </a:blip>
          <a:srcRect l="25626" t="3751" r="19063" b="10001"/>
          <a:stretch>
            <a:fillRect/>
          </a:stretch>
        </p:blipFill>
        <p:spPr bwMode="auto">
          <a:xfrm rot="5400000">
            <a:off x="3966369" y="3729831"/>
            <a:ext cx="2743200" cy="3208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5476" name="TextBox 58"/>
          <p:cNvSpPr txBox="1">
            <a:spLocks noChangeArrowheads="1"/>
          </p:cNvSpPr>
          <p:nvPr/>
        </p:nvSpPr>
        <p:spPr bwMode="auto">
          <a:xfrm>
            <a:off x="304800" y="3962400"/>
            <a:ext cx="27432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algn="just"/>
            <a:r>
              <a:rPr lang="en-US" sz="1400" b="1">
                <a:latin typeface="Arial Narrow" charset="0"/>
              </a:rPr>
              <a:t>Figure 5</a:t>
            </a:r>
            <a:r>
              <a:rPr lang="en-US" sz="1400">
                <a:latin typeface="Arial Narrow" charset="0"/>
              </a:rPr>
              <a:t>. Root development of 28-day-old GR soybean in growth pouch system. </a:t>
            </a:r>
            <a:r>
              <a:rPr lang="en-US" sz="1400" b="1">
                <a:latin typeface="Arial Narrow" charset="0"/>
              </a:rPr>
              <a:t>A</a:t>
            </a:r>
            <a:r>
              <a:rPr lang="en-US" sz="1400">
                <a:latin typeface="Arial Narrow" charset="0"/>
              </a:rPr>
              <a:t>. Root on Right from plant with no glyphosate, note abundant nodulation; root on Left from plant receiving glyphosate, note stunting and reduced nodulation. </a:t>
            </a:r>
            <a:r>
              <a:rPr lang="en-US" sz="1400" b="1">
                <a:latin typeface="Arial Narrow" charset="0"/>
              </a:rPr>
              <a:t>B</a:t>
            </a:r>
            <a:r>
              <a:rPr lang="en-US" sz="1400">
                <a:latin typeface="Arial Narrow" charset="0"/>
              </a:rPr>
              <a:t>. Root growth abnormalities associated with glyphosate treatment. Note: Blackened root tips and stunted root growth, suppressed nodulation.</a:t>
            </a:r>
          </a:p>
        </p:txBody>
      </p:sp>
      <p:pic>
        <p:nvPicPr>
          <p:cNvPr id="105477" name="Picture 4" descr="pouch-seedlgs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/>
          <a:stretch>
            <a:fillRect/>
          </a:stretch>
        </p:blipFill>
        <p:spPr bwMode="auto">
          <a:xfrm>
            <a:off x="4191000" y="0"/>
            <a:ext cx="356076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8" name="Rectangle 5"/>
          <p:cNvSpPr>
            <a:spLocks noChangeArrowheads="1"/>
          </p:cNvSpPr>
          <p:nvPr/>
        </p:nvSpPr>
        <p:spPr bwMode="auto">
          <a:xfrm>
            <a:off x="4114800" y="2819400"/>
            <a:ext cx="2438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>
                <a:latin typeface="Arial" charset="0"/>
              </a:rPr>
              <a:t>Hydroponic system for collecting root exudates</a:t>
            </a:r>
          </a:p>
        </p:txBody>
      </p:sp>
      <p:sp>
        <p:nvSpPr>
          <p:cNvPr id="105479" name="Rectangle 6"/>
          <p:cNvSpPr>
            <a:spLocks noChangeArrowheads="1"/>
          </p:cNvSpPr>
          <p:nvPr/>
        </p:nvSpPr>
        <p:spPr bwMode="auto">
          <a:xfrm>
            <a:off x="7162800" y="6324600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Kremer et al. 2005</a:t>
            </a:r>
          </a:p>
        </p:txBody>
      </p:sp>
      <p:pic>
        <p:nvPicPr>
          <p:cNvPr id="105480" name="Picture 3" descr="Rack2"/>
          <p:cNvPicPr>
            <a:picLocks noChangeAspect="1" noChangeArrowheads="1"/>
          </p:cNvPicPr>
          <p:nvPr/>
        </p:nvPicPr>
        <p:blipFill>
          <a:blip r:embed="rId5">
            <a:lum bright="-6000"/>
          </a:blip>
          <a:srcRect l="6847" r="15144"/>
          <a:stretch>
            <a:fillRect/>
          </a:stretch>
        </p:blipFill>
        <p:spPr bwMode="auto">
          <a:xfrm>
            <a:off x="6934200" y="2133600"/>
            <a:ext cx="22098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Mn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5175" y="3276600"/>
            <a:ext cx="32988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1828800" y="2925763"/>
            <a:ext cx="37496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>
                <a:latin typeface="Helvetica" charset="0"/>
              </a:rPr>
              <a:t>Agrobacterium</a:t>
            </a:r>
            <a:r>
              <a:rPr lang="en-US" sz="2000">
                <a:latin typeface="Helvetica" charset="0"/>
              </a:rPr>
              <a:t> sp. colony with presumed Mn-oxidizing ability showing excess EPS</a:t>
            </a:r>
            <a:endParaRPr lang="en-US">
              <a:latin typeface="Helvetica" charset="0"/>
            </a:endParaRPr>
          </a:p>
        </p:txBody>
      </p:sp>
      <p:sp>
        <p:nvSpPr>
          <p:cNvPr id="106500" name="Line 4"/>
          <p:cNvSpPr>
            <a:spLocks noChangeShapeType="1"/>
          </p:cNvSpPr>
          <p:nvPr/>
        </p:nvSpPr>
        <p:spPr bwMode="auto">
          <a:xfrm>
            <a:off x="4191000" y="3962400"/>
            <a:ext cx="2362200" cy="1600200"/>
          </a:xfrm>
          <a:prstGeom prst="line">
            <a:avLst/>
          </a:prstGeom>
          <a:noFill/>
          <a:ln w="38100">
            <a:solidFill>
              <a:srgbClr val="EE3235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228600" y="609600"/>
            <a:ext cx="89154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Helvetica" charset="0"/>
              </a:rPr>
              <a:t>Secondary Observation: majority of bacterial colonies with Mn-oxidizing activity also produce copious amount of exopolysaccharides (EPS); very frequently observed with RR+RU; most colonies classified as </a:t>
            </a:r>
            <a:r>
              <a:rPr lang="en-US" i="1">
                <a:latin typeface="Helvetica" charset="0"/>
              </a:rPr>
              <a:t>Agrobacterium</a:t>
            </a:r>
            <a:r>
              <a:rPr lang="en-US">
                <a:latin typeface="Helvetica" charset="0"/>
              </a:rPr>
              <a:t> spp.; Suggests formation of ‘biofilms’ on roots -- What is relationship between Agrobacterium, biofilms, and glyphosate?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3400" y="6172200"/>
            <a:ext cx="2198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Kremer &amp; Means 2009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4800" y="304800"/>
            <a:ext cx="8302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Other interactions of </a:t>
            </a:r>
            <a:r>
              <a:rPr lang="en-U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glyphosate</a:t>
            </a: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 with GR soybean </a:t>
            </a:r>
            <a:r>
              <a:rPr lang="en-U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rhizosphere</a:t>
            </a: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 microorganisms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1066800" y="533400"/>
            <a:ext cx="76962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latin typeface="Helvetica" charset="0"/>
              </a:rPr>
              <a:t>Biofilm</a:t>
            </a:r>
            <a:r>
              <a:rPr lang="en-US">
                <a:latin typeface="Helvetica" charset="0"/>
              </a:rPr>
              <a:t> - microbes attached to surface (rhizoplane), aggregated in polymeric matrix (EPS); concentrates extracellular enzymes; mediates many functions</a:t>
            </a:r>
            <a:r>
              <a:rPr lang="en-US" sz="2000">
                <a:latin typeface="Helvetica" charset="0"/>
              </a:rPr>
              <a:t>	(Jass et al., 2002),</a:t>
            </a:r>
          </a:p>
          <a:p>
            <a:endParaRPr lang="en-US" b="1">
              <a:solidFill>
                <a:srgbClr val="EE3235"/>
              </a:solidFill>
              <a:latin typeface="Helvetica" charset="0"/>
            </a:endParaRPr>
          </a:p>
          <a:p>
            <a:r>
              <a:rPr lang="en-US" b="1">
                <a:solidFill>
                  <a:srgbClr val="EE3235"/>
                </a:solidFill>
                <a:latin typeface="Helvetica" charset="0"/>
              </a:rPr>
              <a:t>Including Mn oxidation -  in which Mn oxides are precipitated and retained</a:t>
            </a:r>
            <a:r>
              <a:rPr lang="en-US" sz="2000">
                <a:solidFill>
                  <a:srgbClr val="EE3235"/>
                </a:solidFill>
                <a:latin typeface="Helvetica" charset="0"/>
              </a:rPr>
              <a:t> 				</a:t>
            </a:r>
            <a:r>
              <a:rPr lang="en-US" sz="2000">
                <a:latin typeface="Helvetica" charset="0"/>
              </a:rPr>
              <a:t>(Toner et al. Appl. Environ. Microbiol. 71:1300, 2005)</a:t>
            </a:r>
          </a:p>
        </p:txBody>
      </p:sp>
      <p:pic>
        <p:nvPicPr>
          <p:cNvPr id="108547" name="Picture 3" descr="TTCA-1"/>
          <p:cNvPicPr>
            <a:picLocks noChangeAspect="1" noChangeArrowheads="1"/>
          </p:cNvPicPr>
          <p:nvPr/>
        </p:nvPicPr>
        <p:blipFill>
          <a:blip r:embed="rId3">
            <a:lum bright="-6000" contrast="42000"/>
          </a:blip>
          <a:srcRect/>
          <a:stretch>
            <a:fillRect/>
          </a:stretch>
        </p:blipFill>
        <p:spPr bwMode="auto">
          <a:xfrm>
            <a:off x="5253038" y="3557588"/>
            <a:ext cx="3887787" cy="32924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990600" y="5105400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Helvetica" charset="0"/>
              </a:rPr>
              <a:t>Demonstration of EPS production by Agrobacterium cultures</a:t>
            </a: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669925" y="3668713"/>
            <a:ext cx="3368675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Arial" charset="0"/>
              </a:rPr>
              <a:t>Is biogenic Mn oxidation within biofilms enhanced on RR soybean with or without glyphosate amendment??</a:t>
            </a:r>
            <a:r>
              <a:rPr lang="en-US" sz="1400">
                <a:latin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fig5_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04800"/>
            <a:ext cx="81264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7162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EE32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Rhizosphere bacteria on plant root surfaces as BIOFILMS</a:t>
            </a:r>
            <a:endParaRPr lang="en-US" sz="20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0596" name="Line 4"/>
          <p:cNvSpPr>
            <a:spLocks noChangeShapeType="1"/>
          </p:cNvSpPr>
          <p:nvPr/>
        </p:nvSpPr>
        <p:spPr bwMode="auto">
          <a:xfrm flipV="1">
            <a:off x="5715000" y="914400"/>
            <a:ext cx="990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533400" y="685800"/>
            <a:ext cx="640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Role of rhizosphere bacteria on GM crop growth?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110598" name="Line 6"/>
          <p:cNvSpPr>
            <a:spLocks noChangeShapeType="1"/>
          </p:cNvSpPr>
          <p:nvPr/>
        </p:nvSpPr>
        <p:spPr bwMode="auto">
          <a:xfrm flipV="1">
            <a:off x="3124200" y="2819400"/>
            <a:ext cx="4572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457200" y="2438400"/>
            <a:ext cx="640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Bacterial aggregates in layer of EPS forming </a:t>
            </a:r>
            <a:r>
              <a:rPr lang="en-US" sz="1800" b="1" u="sng">
                <a:solidFill>
                  <a:srgbClr val="EE32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biofilm</a:t>
            </a:r>
            <a:endParaRPr lang="en-US" b="1" u="sng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110600" name="Oval 8"/>
          <p:cNvSpPr>
            <a:spLocks noChangeArrowheads="1"/>
          </p:cNvSpPr>
          <p:nvPr/>
        </p:nvSpPr>
        <p:spPr bwMode="auto">
          <a:xfrm>
            <a:off x="1371600" y="3657600"/>
            <a:ext cx="1828800" cy="14478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0601" name="Picture 9" descr="DRBcol-V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2819400"/>
            <a:ext cx="2492375" cy="355917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0602" name="Line 10"/>
          <p:cNvSpPr>
            <a:spLocks noChangeShapeType="1"/>
          </p:cNvSpPr>
          <p:nvPr/>
        </p:nvSpPr>
        <p:spPr bwMode="auto">
          <a:xfrm flipH="1" flipV="1">
            <a:off x="6858000" y="1066800"/>
            <a:ext cx="38100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3"/>
          <p:cNvSpPr txBox="1">
            <a:spLocks noChangeArrowheads="1"/>
          </p:cNvSpPr>
          <p:nvPr/>
        </p:nvSpPr>
        <p:spPr bwMode="auto">
          <a:xfrm>
            <a:off x="457200" y="0"/>
            <a:ext cx="8229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Arial Narrow" charset="0"/>
              </a:rPr>
              <a:t>Some current concerns regarding glyphosate and glyphosate-resistant crops</a:t>
            </a:r>
          </a:p>
        </p:txBody>
      </p:sp>
      <p:sp>
        <p:nvSpPr>
          <p:cNvPr id="56323" name="TextBox 4"/>
          <p:cNvSpPr txBox="1">
            <a:spLocks noChangeArrowheads="1"/>
          </p:cNvSpPr>
          <p:nvPr/>
        </p:nvSpPr>
        <p:spPr bwMode="auto">
          <a:xfrm>
            <a:off x="609600" y="762000"/>
            <a:ext cx="85344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2000">
                <a:latin typeface="Arial Narrow" charset="0"/>
              </a:rPr>
              <a:t>Glyphosate accumulates in plant tissues including root, shoot, reproductive organs</a:t>
            </a:r>
          </a:p>
          <a:p>
            <a:pPr marL="457200" indent="-457200">
              <a:buFontTx/>
              <a:buAutoNum type="arabicPeriod"/>
            </a:pPr>
            <a:r>
              <a:rPr lang="en-US" sz="2000">
                <a:latin typeface="Arial Narrow" charset="0"/>
              </a:rPr>
              <a:t>Some applied glyphosate exudes from roots into soil</a:t>
            </a:r>
          </a:p>
          <a:p>
            <a:pPr marL="457200" indent="-457200">
              <a:buFontTx/>
              <a:buAutoNum type="arabicPeriod"/>
            </a:pPr>
            <a:r>
              <a:rPr lang="en-US" sz="2000">
                <a:latin typeface="Arial Narrow" charset="0"/>
              </a:rPr>
              <a:t>Glyphosate can be desorbed from soil by applied phosphorus</a:t>
            </a:r>
          </a:p>
          <a:p>
            <a:pPr marL="457200" indent="-457200">
              <a:buFontTx/>
              <a:buAutoNum type="arabicPeriod"/>
            </a:pPr>
            <a:r>
              <a:rPr lang="en-US" sz="2000">
                <a:latin typeface="Arial Narrow" charset="0"/>
              </a:rPr>
              <a:t>Glyphosate complexes with nutrients; reduces availability for plant growth</a:t>
            </a:r>
          </a:p>
          <a:p>
            <a:pPr marL="457200" indent="-457200">
              <a:buFontTx/>
              <a:buAutoNum type="arabicPeriod"/>
            </a:pPr>
            <a:r>
              <a:rPr lang="en-US" sz="2000">
                <a:latin typeface="Arial Narrow" charset="0"/>
              </a:rPr>
              <a:t>Residual glyphosate in soil can damage desirable plants by root uptake</a:t>
            </a:r>
          </a:p>
          <a:p>
            <a:pPr marL="457200" indent="-457200">
              <a:buFontTx/>
              <a:buAutoNum type="arabicPeriod"/>
            </a:pPr>
            <a:r>
              <a:rPr lang="en-US" sz="2000">
                <a:latin typeface="Arial Narrow" charset="0"/>
              </a:rPr>
              <a:t>Stimulates soilborne pathogens and other soil microorganisms reducing nutrient availability</a:t>
            </a:r>
          </a:p>
          <a:p>
            <a:pPr marL="457200" indent="-457200">
              <a:buFontTx/>
              <a:buAutoNum type="arabicPeriod"/>
            </a:pPr>
            <a:r>
              <a:rPr lang="en-US" sz="2000">
                <a:latin typeface="Arial Narrow" charset="0"/>
              </a:rPr>
              <a:t>Reduces photosynthesis</a:t>
            </a:r>
          </a:p>
          <a:p>
            <a:pPr marL="457200" indent="-457200">
              <a:buFontTx/>
              <a:buAutoNum type="arabicPeriod"/>
            </a:pPr>
            <a:r>
              <a:rPr lang="en-US" sz="2000">
                <a:latin typeface="Arial Narrow" charset="0"/>
              </a:rPr>
              <a:t>Reduces nitrogen fixation</a:t>
            </a:r>
          </a:p>
          <a:p>
            <a:pPr marL="457200" indent="-457200">
              <a:buFontTx/>
              <a:buAutoNum type="arabicPeriod"/>
            </a:pPr>
            <a:r>
              <a:rPr lang="en-US" sz="2000">
                <a:latin typeface="Arial Narrow" charset="0"/>
              </a:rPr>
              <a:t>Increases drought stress</a:t>
            </a:r>
          </a:p>
          <a:p>
            <a:pPr marL="457200" indent="-457200">
              <a:buFontTx/>
              <a:buAutoNum type="arabicPeriod"/>
            </a:pPr>
            <a:r>
              <a:rPr lang="en-US" sz="2000">
                <a:latin typeface="Arial Narrow" charset="0"/>
              </a:rPr>
              <a:t>Reduces mineral contents of seeds</a:t>
            </a:r>
          </a:p>
          <a:p>
            <a:pPr marL="457200" indent="-457200">
              <a:buFontTx/>
              <a:buAutoNum type="arabicPeriod"/>
            </a:pPr>
            <a:r>
              <a:rPr lang="en-US" sz="2000">
                <a:latin typeface="Arial Narrow" charset="0"/>
              </a:rPr>
              <a:t>Increases mycotoxins in vegetative and reproductive tissues</a:t>
            </a:r>
          </a:p>
          <a:p>
            <a:pPr marL="457200" indent="-457200">
              <a:buFontTx/>
              <a:buAutoNum type="arabicPeriod"/>
            </a:pPr>
            <a:r>
              <a:rPr lang="en-US" sz="2000">
                <a:latin typeface="Arial Narrow" charset="0"/>
              </a:rPr>
              <a:t>Generally results in ‘yield drag’ in glyphosate-resistant varieties compared with isogenic parent plants</a:t>
            </a:r>
          </a:p>
          <a:p>
            <a:pPr marL="457200" indent="-457200">
              <a:buFontTx/>
              <a:buAutoNum type="arabicPeriod"/>
            </a:pPr>
            <a:r>
              <a:rPr lang="en-US" sz="2000">
                <a:latin typeface="Arial Narrow" charset="0"/>
              </a:rPr>
              <a:t>Glyphosate is non-selective for weed control; also non-selective within plant in immobilizing plant nutrients</a:t>
            </a:r>
          </a:p>
          <a:p>
            <a:pPr marL="457200" indent="-457200">
              <a:buFontTx/>
              <a:buAutoNum type="arabicPeriod"/>
            </a:pPr>
            <a:r>
              <a:rPr lang="en-US" sz="2000">
                <a:latin typeface="Arial Narrow" charset="0"/>
              </a:rPr>
              <a:t>Transgenic plant DNA (</a:t>
            </a:r>
            <a:r>
              <a:rPr lang="en-US" sz="2000" i="1">
                <a:latin typeface="Arial Narrow" charset="0"/>
              </a:rPr>
              <a:t>cp4</a:t>
            </a:r>
            <a:r>
              <a:rPr lang="en-US" sz="2000">
                <a:latin typeface="Arial Narrow" charset="0"/>
              </a:rPr>
              <a:t> EPSPS gene) released by GR plant into soil</a:t>
            </a:r>
          </a:p>
          <a:p>
            <a:pPr marL="457200" indent="-457200">
              <a:buFontTx/>
              <a:buAutoNum type="arabicPeriod"/>
            </a:pPr>
            <a:endParaRPr lang="en-US" sz="2000">
              <a:latin typeface="Arial Narrow" charset="0"/>
            </a:endParaRPr>
          </a:p>
          <a:p>
            <a:pPr marL="457200" indent="-457200"/>
            <a:r>
              <a:rPr lang="en-US" sz="1800">
                <a:latin typeface="Arial Narrow" charset="0"/>
              </a:rPr>
              <a:t>Adapted from Huber (2010) and Gulden &amp; Swanton (2007)</a:t>
            </a:r>
          </a:p>
          <a:p>
            <a:pPr marL="457200" indent="-457200">
              <a:buFontTx/>
              <a:buAutoNum type="arabicPeriod"/>
            </a:pPr>
            <a:endParaRPr lang="en-US" sz="2000">
              <a:latin typeface="Arial Narrow" charset="0"/>
            </a:endParaRPr>
          </a:p>
          <a:p>
            <a:pPr marL="457200" indent="-457200">
              <a:buFontTx/>
              <a:buAutoNum type="arabicPeriod"/>
            </a:pPr>
            <a:endParaRPr lang="en-US" sz="2000">
              <a:latin typeface="Arial Narrow" charset="0"/>
            </a:endParaRPr>
          </a:p>
          <a:p>
            <a:pPr marL="457200" indent="-457200">
              <a:buFontTx/>
              <a:buAutoNum type="arabicPeriod"/>
            </a:pPr>
            <a:endParaRPr lang="en-US" sz="2000">
              <a:latin typeface="Arial Narrow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898525" y="10509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223838" y="381000"/>
            <a:ext cx="89154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Helvetica" charset="0"/>
              </a:rPr>
              <a:t>KEY GROUP:  Rhizosphere Pseudomonads</a:t>
            </a:r>
          </a:p>
          <a:p>
            <a:endParaRPr lang="en-US">
              <a:latin typeface="Helvetica" charset="0"/>
            </a:endParaRPr>
          </a:p>
          <a:p>
            <a:r>
              <a:rPr lang="en-US">
                <a:latin typeface="Helvetica" charset="0"/>
              </a:rPr>
              <a:t>Important multi-functional bacterial group in rhizosphere community (Schroth et al. Prokaryotes 6:714, 2006)</a:t>
            </a:r>
          </a:p>
          <a:p>
            <a:endParaRPr lang="en-US">
              <a:latin typeface="Helvetica" charset="0"/>
            </a:endParaRPr>
          </a:p>
          <a:p>
            <a:r>
              <a:rPr lang="en-US">
                <a:latin typeface="Helvetica" charset="0"/>
              </a:rPr>
              <a:t>Many fluorescent pseudomonads associated with antagonism of fungal pathogens (Schroth &amp; Hancock. Science 216:1376, 1982) and Mn transformations (Rengel, 1997)</a:t>
            </a:r>
          </a:p>
          <a:p>
            <a:endParaRPr lang="en-US">
              <a:latin typeface="Helvetica" charset="0"/>
            </a:endParaRPr>
          </a:p>
          <a:p>
            <a:endParaRPr lang="en-US">
              <a:latin typeface="Helvetica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IV15 VS III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0"/>
            <a:ext cx="52022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 descr="I6 VS I5 SLIME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/>
          <a:stretch>
            <a:fillRect/>
          </a:stretch>
        </p:blipFill>
        <p:spPr bwMode="auto">
          <a:xfrm>
            <a:off x="0" y="2590800"/>
            <a:ext cx="52022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Text Box 5"/>
          <p:cNvSpPr txBox="1">
            <a:spLocks noChangeArrowheads="1"/>
          </p:cNvSpPr>
          <p:nvPr/>
        </p:nvSpPr>
        <p:spPr bwMode="auto">
          <a:xfrm>
            <a:off x="1447800" y="5305425"/>
            <a:ext cx="7696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latin typeface="Helvetica" charset="0"/>
              </a:rPr>
              <a:t>Relative proportion or composition of Pseudomonas spp. altered in RR or RR+RU treatments. Does glyphosate alter this component in rhizosphere; does genetically-altered RR plant affect composition?</a:t>
            </a:r>
            <a:endParaRPr lang="en-US" sz="2000">
              <a:latin typeface="Helvetica" charset="0"/>
            </a:endParaRPr>
          </a:p>
        </p:txBody>
      </p:sp>
      <p:sp>
        <p:nvSpPr>
          <p:cNvPr id="114693" name="Text Box 6"/>
          <p:cNvSpPr txBox="1">
            <a:spLocks noChangeArrowheads="1"/>
          </p:cNvSpPr>
          <p:nvPr/>
        </p:nvSpPr>
        <p:spPr bwMode="auto">
          <a:xfrm>
            <a:off x="0" y="609600"/>
            <a:ext cx="3810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latin typeface="Helvetica" charset="0"/>
              </a:rPr>
              <a:t>Fluorescent pseudomonad colonies visualized under UV light.</a:t>
            </a:r>
            <a:endParaRPr lang="en-US" sz="2000">
              <a:latin typeface="Helvetica" charset="0"/>
            </a:endParaRPr>
          </a:p>
        </p:txBody>
      </p:sp>
      <p:sp>
        <p:nvSpPr>
          <p:cNvPr id="270344" name="Text Box 8"/>
          <p:cNvSpPr txBox="1">
            <a:spLocks noChangeArrowheads="1"/>
          </p:cNvSpPr>
          <p:nvPr/>
        </p:nvSpPr>
        <p:spPr bwMode="auto">
          <a:xfrm>
            <a:off x="4419600" y="0"/>
            <a:ext cx="449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i="1">
                <a:solidFill>
                  <a:srgbClr val="EE32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RR+TM</a:t>
            </a:r>
            <a:r>
              <a:rPr lang="en-US" b="1">
                <a:solidFill>
                  <a:srgbClr val="EE32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i="1">
                <a:solidFill>
                  <a:srgbClr val="EE32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		W82+HW</a:t>
            </a:r>
          </a:p>
          <a:p>
            <a:endParaRPr lang="en-US" sz="2000" b="1">
              <a:solidFill>
                <a:srgbClr val="EE32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270345" name="Text Box 9"/>
          <p:cNvSpPr txBox="1">
            <a:spLocks noChangeArrowheads="1"/>
          </p:cNvSpPr>
          <p:nvPr/>
        </p:nvSpPr>
        <p:spPr bwMode="auto">
          <a:xfrm>
            <a:off x="381000" y="2590800"/>
            <a:ext cx="449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i="1">
                <a:solidFill>
                  <a:srgbClr val="EE32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W82+TM</a:t>
            </a:r>
            <a:r>
              <a:rPr lang="en-US" b="1">
                <a:solidFill>
                  <a:srgbClr val="EE32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i="1">
                <a:solidFill>
                  <a:srgbClr val="EE32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		RR+RU</a:t>
            </a:r>
          </a:p>
          <a:p>
            <a:endParaRPr lang="en-US" sz="2000" b="1">
              <a:solidFill>
                <a:srgbClr val="EE32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738" name="Object 2"/>
          <p:cNvGraphicFramePr>
            <a:graphicFrameLocks noChangeAspect="1"/>
          </p:cNvGraphicFramePr>
          <p:nvPr/>
        </p:nvGraphicFramePr>
        <p:xfrm>
          <a:off x="685800" y="990600"/>
          <a:ext cx="7696200" cy="5645150"/>
        </p:xfrm>
        <a:graphic>
          <a:graphicData uri="http://schemas.openxmlformats.org/presentationml/2006/ole">
            <p:oleObj spid="_x0000_s116738" name="Worksheet" r:id="rId4" imgW="9576816" imgH="7022592" progId="Excel.Sheet.8">
              <p:embed/>
            </p:oleObj>
          </a:graphicData>
        </a:graphic>
      </p:graphicFrame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342900" y="30480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Helvetica" charset="0"/>
              </a:rPr>
              <a:t>Populations of fluorescent pseudomonads in rhizospheres of soybean-herbicide treatments - 2006</a:t>
            </a:r>
            <a:endParaRPr lang="en-US"/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 rot="-5400000">
            <a:off x="-1819275" y="3275013"/>
            <a:ext cx="5026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Rhizosphere bacteria (cfu x 10^5 /g soil)</a:t>
            </a: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228600" y="6553200"/>
            <a:ext cx="764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W82= ‘Williams 82’; RR 2006=DK-838-52; TM= Conventional herbicide tankmix; RU= Roundup</a:t>
            </a: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4038600" y="1219200"/>
            <a:ext cx="5105400" cy="5810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1">
                <a:solidFill>
                  <a:srgbClr val="EE3235"/>
                </a:solidFill>
                <a:latin typeface="Helvetica" charset="0"/>
              </a:rPr>
              <a:t>Pseudomonad populations greater in conventional system than RR across growth stages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781800" y="838200"/>
            <a:ext cx="2198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Kremer &amp; Means 2009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786" name="Object 2"/>
          <p:cNvGraphicFramePr>
            <a:graphicFrameLocks noChangeAspect="1"/>
          </p:cNvGraphicFramePr>
          <p:nvPr/>
        </p:nvGraphicFramePr>
        <p:xfrm>
          <a:off x="571500" y="989013"/>
          <a:ext cx="7505700" cy="5505450"/>
        </p:xfrm>
        <a:graphic>
          <a:graphicData uri="http://schemas.openxmlformats.org/presentationml/2006/ole">
            <p:oleObj spid="_x0000_s118786" name="Worksheet" r:id="rId4" imgW="9576816" imgH="7022592" progId="Excel.Sheet.8">
              <p:embed/>
            </p:oleObj>
          </a:graphicData>
        </a:graphic>
      </p:graphicFrame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42900" y="30480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Helvetica" charset="0"/>
              </a:rPr>
              <a:t>Populations of fluorescent pseudomonads in rhizospheres of Roundup Ready soybean (R1) - 2007</a:t>
            </a:r>
            <a:endParaRPr lang="en-US"/>
          </a:p>
        </p:txBody>
      </p:sp>
      <p:sp>
        <p:nvSpPr>
          <p:cNvPr id="118788" name="Text Box 5"/>
          <p:cNvSpPr txBox="1">
            <a:spLocks noChangeArrowheads="1"/>
          </p:cNvSpPr>
          <p:nvPr/>
        </p:nvSpPr>
        <p:spPr bwMode="auto">
          <a:xfrm>
            <a:off x="7604125" y="6019800"/>
            <a:ext cx="1539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</a:rPr>
              <a:t>RR variety: Pioneer 93M92</a:t>
            </a:r>
          </a:p>
        </p:txBody>
      </p:sp>
      <p:sp>
        <p:nvSpPr>
          <p:cNvPr id="118789" name="Text Box 6"/>
          <p:cNvSpPr txBox="1">
            <a:spLocks noChangeArrowheads="1"/>
          </p:cNvSpPr>
          <p:nvPr/>
        </p:nvSpPr>
        <p:spPr bwMode="auto">
          <a:xfrm>
            <a:off x="4267200" y="1219200"/>
            <a:ext cx="4876800" cy="8255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1">
                <a:solidFill>
                  <a:srgbClr val="EE3235"/>
                </a:solidFill>
                <a:latin typeface="Arial" charset="0"/>
              </a:rPr>
              <a:t>Glyphosate seemed to be associated with greater suppression of fluorescent pseudomonads in 2007 – variety effect?</a:t>
            </a:r>
            <a:endParaRPr lang="en-US" sz="1600" b="1">
              <a:solidFill>
                <a:srgbClr val="EE3235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834" name="Object 2"/>
          <p:cNvGraphicFramePr>
            <a:graphicFrameLocks noChangeAspect="1"/>
          </p:cNvGraphicFramePr>
          <p:nvPr/>
        </p:nvGraphicFramePr>
        <p:xfrm>
          <a:off x="609600" y="1138238"/>
          <a:ext cx="7073900" cy="5149850"/>
        </p:xfrm>
        <a:graphic>
          <a:graphicData uri="http://schemas.openxmlformats.org/presentationml/2006/ole">
            <p:oleObj spid="_x0000_s120834" name="Chart" r:id="rId4" imgW="9210751" imgH="6705600" progId="Excel.Chart.8">
              <p:embed/>
            </p:oleObj>
          </a:graphicData>
        </a:graphic>
      </p:graphicFrame>
      <p:sp>
        <p:nvSpPr>
          <p:cNvPr id="120835" name="Text Box 6"/>
          <p:cNvSpPr txBox="1">
            <a:spLocks noChangeArrowheads="1"/>
          </p:cNvSpPr>
          <p:nvPr/>
        </p:nvSpPr>
        <p:spPr bwMode="auto">
          <a:xfrm>
            <a:off x="457200" y="304800"/>
            <a:ext cx="8686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Relationship between colonization of soybean roots by fluorescent </a:t>
            </a:r>
            <a:r>
              <a:rPr lang="en-US" b="1" i="1">
                <a:latin typeface="Arial" charset="0"/>
              </a:rPr>
              <a:t>Pseudomonas</a:t>
            </a:r>
            <a:r>
              <a:rPr lang="en-US" b="1">
                <a:latin typeface="Arial" charset="0"/>
              </a:rPr>
              <a:t> spp. and by </a:t>
            </a:r>
            <a:r>
              <a:rPr lang="en-US" b="1" i="1">
                <a:latin typeface="Arial" charset="0"/>
              </a:rPr>
              <a:t>Fusarium</a:t>
            </a:r>
            <a:r>
              <a:rPr lang="en-US" b="1">
                <a:latin typeface="Arial" charset="0"/>
              </a:rPr>
              <a:t> spp.</a:t>
            </a:r>
          </a:p>
        </p:txBody>
      </p:sp>
      <p:sp>
        <p:nvSpPr>
          <p:cNvPr id="120836" name="Oval 7"/>
          <p:cNvSpPr>
            <a:spLocks noChangeArrowheads="1"/>
          </p:cNvSpPr>
          <p:nvPr/>
        </p:nvSpPr>
        <p:spPr bwMode="auto">
          <a:xfrm>
            <a:off x="5029200" y="3810000"/>
            <a:ext cx="1981200" cy="1524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837" name="Text Box 9"/>
          <p:cNvSpPr txBox="1">
            <a:spLocks noChangeArrowheads="1"/>
          </p:cNvSpPr>
          <p:nvPr/>
        </p:nvSpPr>
        <p:spPr bwMode="auto">
          <a:xfrm>
            <a:off x="7467600" y="3505200"/>
            <a:ext cx="1676400" cy="5175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solidFill>
                  <a:srgbClr val="EE3235"/>
                </a:solidFill>
                <a:latin typeface="Arial" charset="0"/>
              </a:rPr>
              <a:t>Glyphosate (RU) treatments on RR</a:t>
            </a:r>
            <a:endParaRPr lang="en-US" sz="1400" b="1">
              <a:solidFill>
                <a:srgbClr val="EE3235"/>
              </a:solidFill>
              <a:latin typeface="Helvetica" charset="0"/>
            </a:endParaRPr>
          </a:p>
        </p:txBody>
      </p:sp>
      <p:sp>
        <p:nvSpPr>
          <p:cNvPr id="120838" name="Line 10"/>
          <p:cNvSpPr>
            <a:spLocks noChangeShapeType="1"/>
          </p:cNvSpPr>
          <p:nvPr/>
        </p:nvSpPr>
        <p:spPr bwMode="auto">
          <a:xfrm flipH="1">
            <a:off x="6934200" y="4038600"/>
            <a:ext cx="762000" cy="457200"/>
          </a:xfrm>
          <a:prstGeom prst="line">
            <a:avLst/>
          </a:prstGeom>
          <a:noFill/>
          <a:ln w="28575">
            <a:solidFill>
              <a:srgbClr val="EE323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ANTIFUNG ASSAY-07A"/>
          <p:cNvPicPr>
            <a:picLocks noChangeAspect="1" noChangeArrowheads="1"/>
          </p:cNvPicPr>
          <p:nvPr/>
        </p:nvPicPr>
        <p:blipFill>
          <a:blip r:embed="rId3">
            <a:lum bright="-6000" contrast="24000"/>
          </a:blip>
          <a:srcRect/>
          <a:stretch>
            <a:fillRect/>
          </a:stretch>
        </p:blipFill>
        <p:spPr bwMode="auto">
          <a:xfrm>
            <a:off x="76200" y="2590800"/>
            <a:ext cx="4343400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Picture 3" descr="62-FUNG SPORE STIM-1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/>
          <a:stretch>
            <a:fillRect/>
          </a:stretch>
        </p:blipFill>
        <p:spPr bwMode="auto">
          <a:xfrm>
            <a:off x="3886200" y="76200"/>
            <a:ext cx="52022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4724400" y="3733800"/>
            <a:ext cx="3810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latin typeface="Helvetica" charset="0"/>
              </a:rPr>
              <a:t>Fungal growth suppression or conidial germination stimulation by rhizobacterial cultures</a:t>
            </a:r>
            <a:endParaRPr lang="en-US" sz="2000">
              <a:latin typeface="Helvetica" charset="0"/>
            </a:endParaRP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0" y="381000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latin typeface="Helvetica" charset="0"/>
              </a:rPr>
              <a:t>In vitro assays for interactions of rhizosphere bacteria with fungi:</a:t>
            </a:r>
          </a:p>
          <a:p>
            <a:r>
              <a:rPr lang="en-US" sz="2000" b="1" i="1">
                <a:latin typeface="Helvetica" charset="0"/>
              </a:rPr>
              <a:t>I. Antagonism of </a:t>
            </a:r>
            <a:r>
              <a:rPr lang="en-US" sz="2000" b="1">
                <a:latin typeface="Helvetica" charset="0"/>
              </a:rPr>
              <a:t>Fusarium</a:t>
            </a:r>
            <a:r>
              <a:rPr lang="en-US" sz="2000" b="1" i="1">
                <a:latin typeface="Helvetica" charset="0"/>
              </a:rPr>
              <a:t> by bacteria</a:t>
            </a:r>
            <a:endParaRPr lang="en-US" sz="2000" b="1">
              <a:latin typeface="Helvetica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PROTEASE ASSAY-07A"/>
          <p:cNvPicPr>
            <a:picLocks noChangeAspect="1" noChangeArrowheads="1"/>
          </p:cNvPicPr>
          <p:nvPr/>
        </p:nvPicPr>
        <p:blipFill>
          <a:blip r:embed="rId3">
            <a:lum bright="-12000" contrast="18000"/>
          </a:blip>
          <a:srcRect/>
          <a:stretch>
            <a:fillRect/>
          </a:stretch>
        </p:blipFill>
        <p:spPr bwMode="auto">
          <a:xfrm>
            <a:off x="1066800" y="1524000"/>
            <a:ext cx="5638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8305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Helvetica" charset="0"/>
              </a:rPr>
              <a:t>II. Protease assay of selected rhizosphere bacteria on milk protein agar [positive test indicated by clearing around bacterial growth] =&gt; </a:t>
            </a:r>
            <a:r>
              <a:rPr lang="en-US" i="1">
                <a:latin typeface="Helvetica" charset="0"/>
              </a:rPr>
              <a:t>possible antagonism mechanism</a:t>
            </a:r>
            <a:endParaRPr lang="en-US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441" name="Group 217"/>
          <p:cNvGraphicFramePr>
            <a:graphicFrameLocks noGrp="1"/>
          </p:cNvGraphicFramePr>
          <p:nvPr/>
        </p:nvGraphicFramePr>
        <p:xfrm>
          <a:off x="685800" y="1066800"/>
          <a:ext cx="7696200" cy="5121275"/>
        </p:xfrm>
        <a:graphic>
          <a:graphicData uri="http://schemas.openxmlformats.org/drawingml/2006/table">
            <a:tbl>
              <a:tblPr/>
              <a:tblGrid>
                <a:gridCol w="1752600"/>
                <a:gridCol w="1066800"/>
                <a:gridCol w="990600"/>
                <a:gridCol w="762000"/>
                <a:gridCol w="914400"/>
                <a:gridCol w="1066800"/>
                <a:gridCol w="1143000"/>
              </a:tblGrid>
              <a:tr h="346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Pseudomonas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W82+HW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Pseudomonas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W82+HW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Red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Pseudomonas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RR+TM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Pseudomonas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W82+TM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Pseudomonas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RR+RU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Ox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Pseudomonas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RR+RU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±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Pseudomonas</a:t>
                      </a:r>
                      <a:endParaRPr kumimoji="0" lang="en-US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RR+HW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Chryseobacterium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RR+HW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±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Agrobacterium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RR+RU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Ox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Agrobacterium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RR+RU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Ox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Agrobacterium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RR+RU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Ox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Agrobacterium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RR+RU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Ox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Agrobacterium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RR+RU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±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Agrobacterium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W82+HW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7100" name="Text Box 96"/>
          <p:cNvSpPr txBox="1">
            <a:spLocks noChangeArrowheads="1"/>
          </p:cNvSpPr>
          <p:nvPr/>
        </p:nvSpPr>
        <p:spPr bwMode="auto">
          <a:xfrm>
            <a:off x="990600" y="68580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Helvetica" charset="0"/>
              </a:rPr>
              <a:t>Bacterium</a:t>
            </a:r>
          </a:p>
        </p:txBody>
      </p:sp>
      <p:sp>
        <p:nvSpPr>
          <p:cNvPr id="127101" name="Text Box 97"/>
          <p:cNvSpPr txBox="1">
            <a:spLocks noChangeArrowheads="1"/>
          </p:cNvSpPr>
          <p:nvPr/>
        </p:nvSpPr>
        <p:spPr bwMode="auto">
          <a:xfrm>
            <a:off x="2286000" y="685800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latin typeface="Helvetica" charset="0"/>
              </a:rPr>
              <a:t>Source</a:t>
            </a:r>
          </a:p>
        </p:txBody>
      </p:sp>
      <p:sp>
        <p:nvSpPr>
          <p:cNvPr id="127102" name="Text Box 98"/>
          <p:cNvSpPr txBox="1">
            <a:spLocks noChangeArrowheads="1"/>
          </p:cNvSpPr>
          <p:nvPr/>
        </p:nvSpPr>
        <p:spPr bwMode="auto">
          <a:xfrm>
            <a:off x="3352800" y="68580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latin typeface="Helvetica" charset="0"/>
              </a:rPr>
              <a:t>Fluor</a:t>
            </a:r>
          </a:p>
        </p:txBody>
      </p:sp>
      <p:sp>
        <p:nvSpPr>
          <p:cNvPr id="127103" name="Text Box 99"/>
          <p:cNvSpPr txBox="1">
            <a:spLocks noChangeArrowheads="1"/>
          </p:cNvSpPr>
          <p:nvPr/>
        </p:nvSpPr>
        <p:spPr bwMode="auto">
          <a:xfrm>
            <a:off x="4191000" y="68580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latin typeface="Helvetica" charset="0"/>
              </a:rPr>
              <a:t>EPS</a:t>
            </a:r>
          </a:p>
        </p:txBody>
      </p:sp>
      <p:sp>
        <p:nvSpPr>
          <p:cNvPr id="127104" name="Text Box 100"/>
          <p:cNvSpPr txBox="1">
            <a:spLocks noChangeArrowheads="1"/>
          </p:cNvSpPr>
          <p:nvPr/>
        </p:nvSpPr>
        <p:spPr bwMode="auto">
          <a:xfrm>
            <a:off x="5029200" y="68580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latin typeface="Helvetica" charset="0"/>
              </a:rPr>
              <a:t>Mn</a:t>
            </a:r>
          </a:p>
        </p:txBody>
      </p:sp>
      <p:sp>
        <p:nvSpPr>
          <p:cNvPr id="127105" name="Text Box 186"/>
          <p:cNvSpPr txBox="1">
            <a:spLocks noChangeArrowheads="1"/>
          </p:cNvSpPr>
          <p:nvPr/>
        </p:nvSpPr>
        <p:spPr bwMode="auto">
          <a:xfrm>
            <a:off x="6019800" y="533400"/>
            <a:ext cx="13716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Helvetica" charset="0"/>
              </a:rPr>
              <a:t>Fusarium Suppression</a:t>
            </a:r>
          </a:p>
          <a:p>
            <a:pPr algn="ctr">
              <a:spcBef>
                <a:spcPct val="50000"/>
              </a:spcBef>
            </a:pPr>
            <a:endParaRPr lang="en-US" sz="1400" b="1">
              <a:latin typeface="Helvetica" charset="0"/>
            </a:endParaRPr>
          </a:p>
        </p:txBody>
      </p:sp>
      <p:sp>
        <p:nvSpPr>
          <p:cNvPr id="127106" name="Text Box 190"/>
          <p:cNvSpPr txBox="1">
            <a:spLocks noChangeArrowheads="1"/>
          </p:cNvSpPr>
          <p:nvPr/>
        </p:nvSpPr>
        <p:spPr bwMode="auto">
          <a:xfrm>
            <a:off x="7162800" y="7620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Helvetica" charset="0"/>
              </a:rPr>
              <a:t>Protease</a:t>
            </a:r>
          </a:p>
        </p:txBody>
      </p:sp>
      <p:sp>
        <p:nvSpPr>
          <p:cNvPr id="127107" name="Text Box 213"/>
          <p:cNvSpPr txBox="1">
            <a:spLocks noChangeArrowheads="1"/>
          </p:cNvSpPr>
          <p:nvPr/>
        </p:nvSpPr>
        <p:spPr bwMode="auto">
          <a:xfrm>
            <a:off x="133350" y="228600"/>
            <a:ext cx="9010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Arial" charset="0"/>
              </a:rPr>
              <a:t>Characteristics of Some Rhizosphere Bacteria Cultured from Soybean, 2006-2007</a:t>
            </a:r>
          </a:p>
        </p:txBody>
      </p:sp>
      <p:sp>
        <p:nvSpPr>
          <p:cNvPr id="127108" name="Text Box 215"/>
          <p:cNvSpPr txBox="1">
            <a:spLocks noChangeArrowheads="1"/>
          </p:cNvSpPr>
          <p:nvPr/>
        </p:nvSpPr>
        <p:spPr bwMode="auto">
          <a:xfrm>
            <a:off x="457200" y="61722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latin typeface="Arial" charset="0"/>
              </a:rPr>
              <a:t>Fluor=Fluorescence; EPS=Exopolysaccharide</a:t>
            </a:r>
          </a:p>
        </p:txBody>
      </p:sp>
      <p:sp>
        <p:nvSpPr>
          <p:cNvPr id="127109" name="Text Box 218"/>
          <p:cNvSpPr txBox="1">
            <a:spLocks noChangeArrowheads="1"/>
          </p:cNvSpPr>
          <p:nvPr/>
        </p:nvSpPr>
        <p:spPr bwMode="auto">
          <a:xfrm>
            <a:off x="2819400" y="6248400"/>
            <a:ext cx="5867400" cy="457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EE3235"/>
                </a:solidFill>
                <a:latin typeface="Arial" charset="0"/>
              </a:rPr>
              <a:t>Mn reduction greater factor in fungal suppression than enzymatic process or antibiosis in conventional system? Suggested by Huber &amp; McCay-Buis, 1993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6" name="Object 2"/>
          <p:cNvGraphicFramePr>
            <a:graphicFrameLocks noChangeAspect="1"/>
          </p:cNvGraphicFramePr>
          <p:nvPr/>
        </p:nvGraphicFramePr>
        <p:xfrm>
          <a:off x="1136650" y="989013"/>
          <a:ext cx="6870700" cy="4878387"/>
        </p:xfrm>
        <a:graphic>
          <a:graphicData uri="http://schemas.openxmlformats.org/presentationml/2006/ole">
            <p:oleObj spid="_x0000_s129026" name="Document" r:id="rId4" imgW="4343400" imgH="3084576" progId="Word.Document.8">
              <p:embed/>
            </p:oleObj>
          </a:graphicData>
        </a:graphic>
      </p:graphicFrame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Linking Function to Structure – Molecular Fingerprint of Microbial Communities</a:t>
            </a:r>
          </a:p>
          <a:p>
            <a:pPr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PCR-DGGE of bacterial DNA extracted from soybean rhizosphere and bulk soils</a:t>
            </a:r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838200" y="5334000"/>
            <a:ext cx="1446213" cy="5175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EE3235"/>
                </a:solidFill>
                <a:latin typeface="Helvetica" charset="0"/>
              </a:rPr>
              <a:t>Agrobacterium</a:t>
            </a:r>
            <a:endParaRPr lang="en-US" sz="1400" b="1">
              <a:solidFill>
                <a:srgbClr val="EE3235"/>
              </a:solidFill>
              <a:latin typeface="Helvetica" charset="0"/>
            </a:endParaRPr>
          </a:p>
          <a:p>
            <a:r>
              <a:rPr lang="en-US" sz="1400" b="1">
                <a:solidFill>
                  <a:srgbClr val="EE3235"/>
                </a:solidFill>
                <a:latin typeface="Helvetica" charset="0"/>
              </a:rPr>
              <a:t>marker</a:t>
            </a:r>
          </a:p>
        </p:txBody>
      </p:sp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1981200" y="5867400"/>
            <a:ext cx="609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Helvetica" charset="0"/>
              </a:rPr>
              <a:t>Soil - 2006</a:t>
            </a:r>
          </a:p>
        </p:txBody>
      </p:sp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2667000" y="5943600"/>
            <a:ext cx="5778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Helvetica" charset="0"/>
              </a:rPr>
              <a:t>W82</a:t>
            </a:r>
          </a:p>
          <a:p>
            <a:pPr algn="ctr"/>
            <a:r>
              <a:rPr lang="en-US" sz="1400">
                <a:latin typeface="Helvetica" charset="0"/>
              </a:rPr>
              <a:t>R3</a:t>
            </a:r>
          </a:p>
          <a:p>
            <a:pPr algn="ctr"/>
            <a:r>
              <a:rPr lang="en-US" sz="1400">
                <a:latin typeface="Helvetica" charset="0"/>
              </a:rPr>
              <a:t>2006</a:t>
            </a:r>
          </a:p>
        </p:txBody>
      </p:sp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3276600" y="6019800"/>
            <a:ext cx="5778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Helvetica" charset="0"/>
              </a:rPr>
              <a:t>RR</a:t>
            </a:r>
          </a:p>
          <a:p>
            <a:pPr algn="ctr"/>
            <a:r>
              <a:rPr lang="en-US" sz="1400">
                <a:latin typeface="Helvetica" charset="0"/>
              </a:rPr>
              <a:t>2006</a:t>
            </a:r>
          </a:p>
        </p:txBody>
      </p:sp>
      <p:sp>
        <p:nvSpPr>
          <p:cNvPr id="129032" name="Text Box 8"/>
          <p:cNvSpPr txBox="1">
            <a:spLocks noChangeArrowheads="1"/>
          </p:cNvSpPr>
          <p:nvPr/>
        </p:nvSpPr>
        <p:spPr bwMode="auto">
          <a:xfrm>
            <a:off x="3994150" y="5867400"/>
            <a:ext cx="5778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Helvetica" charset="0"/>
              </a:rPr>
              <a:t>W82</a:t>
            </a:r>
          </a:p>
          <a:p>
            <a:pPr algn="ctr"/>
            <a:r>
              <a:rPr lang="en-US" sz="1400">
                <a:latin typeface="Helvetica" charset="0"/>
              </a:rPr>
              <a:t>V4</a:t>
            </a:r>
          </a:p>
          <a:p>
            <a:pPr algn="ctr"/>
            <a:r>
              <a:rPr lang="en-US" sz="1400">
                <a:latin typeface="Helvetica" charset="0"/>
              </a:rPr>
              <a:t>2006</a:t>
            </a:r>
          </a:p>
        </p:txBody>
      </p:sp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4800600" y="5867400"/>
            <a:ext cx="5778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Helvetica" charset="0"/>
              </a:rPr>
              <a:t>RR</a:t>
            </a:r>
          </a:p>
          <a:p>
            <a:pPr algn="ctr"/>
            <a:r>
              <a:rPr lang="en-US" sz="1400">
                <a:latin typeface="Helvetica" charset="0"/>
              </a:rPr>
              <a:t>2007</a:t>
            </a:r>
          </a:p>
        </p:txBody>
      </p:sp>
      <p:sp>
        <p:nvSpPr>
          <p:cNvPr id="129034" name="Text Box 10"/>
          <p:cNvSpPr txBox="1">
            <a:spLocks noChangeArrowheads="1"/>
          </p:cNvSpPr>
          <p:nvPr/>
        </p:nvSpPr>
        <p:spPr bwMode="auto">
          <a:xfrm>
            <a:off x="5867400" y="5867400"/>
            <a:ext cx="838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latin typeface="Helvetica" charset="0"/>
              </a:rPr>
              <a:t>RR</a:t>
            </a:r>
          </a:p>
          <a:p>
            <a:pPr algn="ctr"/>
            <a:r>
              <a:rPr lang="en-US" sz="1400">
                <a:latin typeface="Helvetica" charset="0"/>
              </a:rPr>
              <a:t>2006</a:t>
            </a:r>
          </a:p>
        </p:txBody>
      </p:sp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7008813" y="5105400"/>
            <a:ext cx="1395412" cy="5175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 b="1" i="1">
                <a:solidFill>
                  <a:srgbClr val="EE3235"/>
                </a:solidFill>
                <a:latin typeface="Helvetica" charset="0"/>
              </a:rPr>
              <a:t>Pseudomonas</a:t>
            </a:r>
            <a:endParaRPr lang="en-US" sz="1400" b="1">
              <a:solidFill>
                <a:srgbClr val="EE3235"/>
              </a:solidFill>
              <a:latin typeface="Helvetica" charset="0"/>
            </a:endParaRPr>
          </a:p>
          <a:p>
            <a:pPr algn="r"/>
            <a:r>
              <a:rPr lang="en-US" sz="1400" b="1">
                <a:solidFill>
                  <a:srgbClr val="EE3235"/>
                </a:solidFill>
                <a:latin typeface="Helvetica" charset="0"/>
              </a:rPr>
              <a:t>marker</a:t>
            </a:r>
          </a:p>
        </p:txBody>
      </p:sp>
      <p:sp>
        <p:nvSpPr>
          <p:cNvPr id="129036" name="Line 12"/>
          <p:cNvSpPr>
            <a:spLocks noChangeShapeType="1"/>
          </p:cNvSpPr>
          <p:nvPr/>
        </p:nvSpPr>
        <p:spPr bwMode="auto">
          <a:xfrm>
            <a:off x="2590800" y="5638800"/>
            <a:ext cx="152400" cy="457200"/>
          </a:xfrm>
          <a:prstGeom prst="line">
            <a:avLst/>
          </a:prstGeom>
          <a:noFill/>
          <a:ln w="9525">
            <a:solidFill>
              <a:srgbClr val="EE323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37" name="Line 13"/>
          <p:cNvSpPr>
            <a:spLocks noChangeShapeType="1"/>
          </p:cNvSpPr>
          <p:nvPr/>
        </p:nvSpPr>
        <p:spPr bwMode="auto">
          <a:xfrm flipH="1">
            <a:off x="3124200" y="5715000"/>
            <a:ext cx="76200" cy="304800"/>
          </a:xfrm>
          <a:prstGeom prst="line">
            <a:avLst/>
          </a:prstGeom>
          <a:noFill/>
          <a:ln w="9525">
            <a:solidFill>
              <a:srgbClr val="EE323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38" name="Line 14"/>
          <p:cNvSpPr>
            <a:spLocks noChangeShapeType="1"/>
          </p:cNvSpPr>
          <p:nvPr/>
        </p:nvSpPr>
        <p:spPr bwMode="auto">
          <a:xfrm>
            <a:off x="3276600" y="5715000"/>
            <a:ext cx="152400" cy="381000"/>
          </a:xfrm>
          <a:prstGeom prst="line">
            <a:avLst/>
          </a:prstGeom>
          <a:noFill/>
          <a:ln w="9525">
            <a:solidFill>
              <a:srgbClr val="EE323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39" name="Line 15"/>
          <p:cNvSpPr>
            <a:spLocks noChangeShapeType="1"/>
          </p:cNvSpPr>
          <p:nvPr/>
        </p:nvSpPr>
        <p:spPr bwMode="auto">
          <a:xfrm flipH="1">
            <a:off x="3733800" y="5715000"/>
            <a:ext cx="152400" cy="381000"/>
          </a:xfrm>
          <a:prstGeom prst="line">
            <a:avLst/>
          </a:prstGeom>
          <a:noFill/>
          <a:ln w="9525">
            <a:solidFill>
              <a:srgbClr val="EE323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40" name="Line 16"/>
          <p:cNvSpPr>
            <a:spLocks noChangeShapeType="1"/>
          </p:cNvSpPr>
          <p:nvPr/>
        </p:nvSpPr>
        <p:spPr bwMode="auto">
          <a:xfrm>
            <a:off x="3962400" y="5715000"/>
            <a:ext cx="76200" cy="304800"/>
          </a:xfrm>
          <a:prstGeom prst="line">
            <a:avLst/>
          </a:prstGeom>
          <a:noFill/>
          <a:ln w="9525">
            <a:solidFill>
              <a:srgbClr val="EE323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 flipH="1">
            <a:off x="4343400" y="5715000"/>
            <a:ext cx="228600" cy="228600"/>
          </a:xfrm>
          <a:prstGeom prst="line">
            <a:avLst/>
          </a:prstGeom>
          <a:noFill/>
          <a:ln w="9525">
            <a:solidFill>
              <a:srgbClr val="EE323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572000" y="5638800"/>
            <a:ext cx="304800" cy="304800"/>
          </a:xfrm>
          <a:prstGeom prst="line">
            <a:avLst/>
          </a:prstGeom>
          <a:noFill/>
          <a:ln w="9525">
            <a:solidFill>
              <a:srgbClr val="EE323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43" name="Line 19"/>
          <p:cNvSpPr>
            <a:spLocks noChangeShapeType="1"/>
          </p:cNvSpPr>
          <p:nvPr/>
        </p:nvSpPr>
        <p:spPr bwMode="auto">
          <a:xfrm flipH="1">
            <a:off x="5257800" y="5638800"/>
            <a:ext cx="76200" cy="304800"/>
          </a:xfrm>
          <a:prstGeom prst="line">
            <a:avLst/>
          </a:prstGeom>
          <a:noFill/>
          <a:ln w="9525">
            <a:solidFill>
              <a:srgbClr val="EE323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44" name="Line 20"/>
          <p:cNvSpPr>
            <a:spLocks noChangeShapeType="1"/>
          </p:cNvSpPr>
          <p:nvPr/>
        </p:nvSpPr>
        <p:spPr bwMode="auto">
          <a:xfrm>
            <a:off x="5638800" y="5562600"/>
            <a:ext cx="457200" cy="457200"/>
          </a:xfrm>
          <a:prstGeom prst="line">
            <a:avLst/>
          </a:prstGeom>
          <a:noFill/>
          <a:ln w="9525">
            <a:solidFill>
              <a:srgbClr val="EE323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 flipH="1">
            <a:off x="6553200" y="5638800"/>
            <a:ext cx="457200" cy="381000"/>
          </a:xfrm>
          <a:prstGeom prst="line">
            <a:avLst/>
          </a:prstGeom>
          <a:noFill/>
          <a:ln w="9525">
            <a:solidFill>
              <a:srgbClr val="EE323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AutoShape 2"/>
          <p:cNvSpPr>
            <a:spLocks noChangeArrowheads="1"/>
          </p:cNvSpPr>
          <p:nvPr/>
        </p:nvSpPr>
        <p:spPr bwMode="auto">
          <a:xfrm rot="10800000">
            <a:off x="762000" y="990600"/>
            <a:ext cx="1219200" cy="4572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75" name="Line 3"/>
          <p:cNvSpPr>
            <a:spLocks noChangeShapeType="1"/>
          </p:cNvSpPr>
          <p:nvPr/>
        </p:nvSpPr>
        <p:spPr bwMode="auto">
          <a:xfrm>
            <a:off x="1905000" y="2286000"/>
            <a:ext cx="914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1828800" y="28194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6133" name="Text Box 5"/>
          <p:cNvSpPr txBox="1">
            <a:spLocks noChangeArrowheads="1"/>
          </p:cNvSpPr>
          <p:nvPr/>
        </p:nvSpPr>
        <p:spPr bwMode="auto">
          <a:xfrm>
            <a:off x="1752600" y="2362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FFFF"/>
                </a:solidFill>
                <a:latin typeface="Tahoma" charset="0"/>
              </a:rPr>
              <a:t>High carbohydrate contents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1828800" y="2971800"/>
            <a:ext cx="1081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Tahoma" charset="0"/>
              </a:rPr>
              <a:t>Glyphosate</a:t>
            </a:r>
          </a:p>
        </p:txBody>
      </p:sp>
      <p:sp>
        <p:nvSpPr>
          <p:cNvPr id="176135" name="AutoShape 7"/>
          <p:cNvSpPr>
            <a:spLocks noChangeArrowheads="1"/>
          </p:cNvSpPr>
          <p:nvPr/>
        </p:nvSpPr>
        <p:spPr bwMode="auto">
          <a:xfrm>
            <a:off x="3124200" y="2743200"/>
            <a:ext cx="1905000" cy="8382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ea typeface="+mn-ea"/>
            </a:endParaRPr>
          </a:p>
        </p:txBody>
      </p:sp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3048000" y="2895600"/>
            <a:ext cx="1981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>
                <a:solidFill>
                  <a:srgbClr val="EE32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Fusarium</a:t>
            </a:r>
            <a:r>
              <a:rPr lang="en-US" sz="2000" b="1">
                <a:solidFill>
                  <a:srgbClr val="EE32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 spp.</a:t>
            </a:r>
          </a:p>
        </p:txBody>
      </p:sp>
      <p:sp>
        <p:nvSpPr>
          <p:cNvPr id="131081" name="Freeform 9"/>
          <p:cNvSpPr>
            <a:spLocks/>
          </p:cNvSpPr>
          <p:nvPr/>
        </p:nvSpPr>
        <p:spPr bwMode="auto">
          <a:xfrm>
            <a:off x="1752600" y="3232150"/>
            <a:ext cx="1600200" cy="393700"/>
          </a:xfrm>
          <a:custGeom>
            <a:avLst/>
            <a:gdLst>
              <a:gd name="T0" fmla="*/ 0 w 1248"/>
              <a:gd name="T1" fmla="*/ 76200 h 496"/>
              <a:gd name="T2" fmla="*/ 800100 w 1248"/>
              <a:gd name="T3" fmla="*/ 381000 h 496"/>
              <a:gd name="T4" fmla="*/ 1600200 w 1248"/>
              <a:gd name="T5" fmla="*/ 0 h 496"/>
              <a:gd name="T6" fmla="*/ 0 60000 65536"/>
              <a:gd name="T7" fmla="*/ 0 60000 65536"/>
              <a:gd name="T8" fmla="*/ 0 60000 65536"/>
              <a:gd name="T9" fmla="*/ 0 w 1248"/>
              <a:gd name="T10" fmla="*/ 0 h 496"/>
              <a:gd name="T11" fmla="*/ 1248 w 1248"/>
              <a:gd name="T12" fmla="*/ 496 h 4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496">
                <a:moveTo>
                  <a:pt x="0" y="96"/>
                </a:moveTo>
                <a:cubicBezTo>
                  <a:pt x="208" y="296"/>
                  <a:pt x="416" y="496"/>
                  <a:pt x="624" y="480"/>
                </a:cubicBezTo>
                <a:cubicBezTo>
                  <a:pt x="832" y="464"/>
                  <a:pt x="1144" y="80"/>
                  <a:pt x="1248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1828800" y="4343400"/>
            <a:ext cx="2438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Tahoma" charset="0"/>
              </a:rPr>
              <a:t>Enzymes, </a:t>
            </a:r>
            <a:r>
              <a:rPr lang="en-US" sz="1600" b="1">
                <a:solidFill>
                  <a:srgbClr val="FFFFFF"/>
                </a:solidFill>
                <a:latin typeface="Tahoma" charset="0"/>
              </a:rPr>
              <a:t>Toxins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Tahoma" charset="0"/>
              </a:rPr>
              <a:t>PGPRs (auxins)</a:t>
            </a:r>
          </a:p>
        </p:txBody>
      </p:sp>
      <p:sp>
        <p:nvSpPr>
          <p:cNvPr id="176139" name="Text Box 11"/>
          <p:cNvSpPr txBox="1">
            <a:spLocks noChangeArrowheads="1"/>
          </p:cNvSpPr>
          <p:nvPr/>
        </p:nvSpPr>
        <p:spPr bwMode="auto">
          <a:xfrm>
            <a:off x="1981200" y="1066800"/>
            <a:ext cx="1981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Tahoma" charset="0"/>
              </a:rPr>
              <a:t>Soybean root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176140" name="Text Box 12"/>
          <p:cNvSpPr txBox="1">
            <a:spLocks noChangeArrowheads="1"/>
          </p:cNvSpPr>
          <p:nvPr/>
        </p:nvSpPr>
        <p:spPr bwMode="auto">
          <a:xfrm>
            <a:off x="1828800" y="0"/>
            <a:ext cx="2895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Tahoma" charset="0"/>
              </a:rPr>
              <a:t>Roundup Application </a:t>
            </a:r>
            <a:r>
              <a:rPr lang="en-US" sz="1800" b="1">
                <a:latin typeface="Tahoma" charset="0"/>
              </a:rPr>
              <a:t>(systemic movement of glyphosate to roots)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131085" name="Freeform 13"/>
          <p:cNvSpPr>
            <a:spLocks/>
          </p:cNvSpPr>
          <p:nvPr/>
        </p:nvSpPr>
        <p:spPr bwMode="auto">
          <a:xfrm>
            <a:off x="774700" y="114300"/>
            <a:ext cx="977900" cy="800100"/>
          </a:xfrm>
          <a:custGeom>
            <a:avLst/>
            <a:gdLst>
              <a:gd name="T0" fmla="*/ 977900 w 616"/>
              <a:gd name="T1" fmla="*/ 114300 h 504"/>
              <a:gd name="T2" fmla="*/ 139700 w 616"/>
              <a:gd name="T3" fmla="*/ 114300 h 504"/>
              <a:gd name="T4" fmla="*/ 139700 w 616"/>
              <a:gd name="T5" fmla="*/ 800100 h 504"/>
              <a:gd name="T6" fmla="*/ 0 60000 65536"/>
              <a:gd name="T7" fmla="*/ 0 60000 65536"/>
              <a:gd name="T8" fmla="*/ 0 60000 65536"/>
              <a:gd name="T9" fmla="*/ 0 w 616"/>
              <a:gd name="T10" fmla="*/ 0 h 504"/>
              <a:gd name="T11" fmla="*/ 616 w 616"/>
              <a:gd name="T12" fmla="*/ 504 h 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6" h="504">
                <a:moveTo>
                  <a:pt x="616" y="72"/>
                </a:moveTo>
                <a:cubicBezTo>
                  <a:pt x="396" y="36"/>
                  <a:pt x="176" y="0"/>
                  <a:pt x="88" y="72"/>
                </a:cubicBezTo>
                <a:cubicBezTo>
                  <a:pt x="0" y="144"/>
                  <a:pt x="88" y="432"/>
                  <a:pt x="88" y="50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86" name="Oval 14"/>
          <p:cNvSpPr>
            <a:spLocks noChangeArrowheads="1"/>
          </p:cNvSpPr>
          <p:nvPr/>
        </p:nvSpPr>
        <p:spPr bwMode="auto">
          <a:xfrm>
            <a:off x="5562600" y="2209800"/>
            <a:ext cx="533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87" name="Oval 15"/>
          <p:cNvSpPr>
            <a:spLocks noChangeArrowheads="1"/>
          </p:cNvSpPr>
          <p:nvPr/>
        </p:nvSpPr>
        <p:spPr bwMode="auto">
          <a:xfrm>
            <a:off x="5791200" y="2743200"/>
            <a:ext cx="533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88" name="Oval 16"/>
          <p:cNvSpPr>
            <a:spLocks noChangeArrowheads="1"/>
          </p:cNvSpPr>
          <p:nvPr/>
        </p:nvSpPr>
        <p:spPr bwMode="auto">
          <a:xfrm>
            <a:off x="5638800" y="3657600"/>
            <a:ext cx="533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89" name="Oval 17"/>
          <p:cNvSpPr>
            <a:spLocks noChangeArrowheads="1"/>
          </p:cNvSpPr>
          <p:nvPr/>
        </p:nvSpPr>
        <p:spPr bwMode="auto">
          <a:xfrm>
            <a:off x="5943600" y="3200400"/>
            <a:ext cx="533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90" name="Freeform 18"/>
          <p:cNvSpPr>
            <a:spLocks/>
          </p:cNvSpPr>
          <p:nvPr/>
        </p:nvSpPr>
        <p:spPr bwMode="auto">
          <a:xfrm>
            <a:off x="6083300" y="2128838"/>
            <a:ext cx="622300" cy="157162"/>
          </a:xfrm>
          <a:custGeom>
            <a:avLst/>
            <a:gdLst>
              <a:gd name="T0" fmla="*/ 0 w 392"/>
              <a:gd name="T1" fmla="*/ 157162 h 99"/>
              <a:gd name="T2" fmla="*/ 228600 w 392"/>
              <a:gd name="T3" fmla="*/ 55562 h 99"/>
              <a:gd name="T4" fmla="*/ 342900 w 392"/>
              <a:gd name="T5" fmla="*/ 4762 h 99"/>
              <a:gd name="T6" fmla="*/ 469900 w 392"/>
              <a:gd name="T7" fmla="*/ 17462 h 99"/>
              <a:gd name="T8" fmla="*/ 508000 w 392"/>
              <a:gd name="T9" fmla="*/ 106362 h 99"/>
              <a:gd name="T10" fmla="*/ 622300 w 392"/>
              <a:gd name="T11" fmla="*/ 144462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2"/>
              <a:gd name="T19" fmla="*/ 0 h 99"/>
              <a:gd name="T20" fmla="*/ 392 w 392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2" h="99">
                <a:moveTo>
                  <a:pt x="0" y="99"/>
                </a:moveTo>
                <a:cubicBezTo>
                  <a:pt x="55" y="89"/>
                  <a:pt x="95" y="62"/>
                  <a:pt x="144" y="35"/>
                </a:cubicBezTo>
                <a:cubicBezTo>
                  <a:pt x="166" y="21"/>
                  <a:pt x="216" y="3"/>
                  <a:pt x="216" y="3"/>
                </a:cubicBezTo>
                <a:cubicBezTo>
                  <a:pt x="242" y="5"/>
                  <a:pt x="271" y="0"/>
                  <a:pt x="296" y="11"/>
                </a:cubicBezTo>
                <a:cubicBezTo>
                  <a:pt x="313" y="18"/>
                  <a:pt x="310" y="54"/>
                  <a:pt x="320" y="67"/>
                </a:cubicBezTo>
                <a:cubicBezTo>
                  <a:pt x="337" y="88"/>
                  <a:pt x="367" y="91"/>
                  <a:pt x="392" y="9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91" name="Freeform 19"/>
          <p:cNvSpPr>
            <a:spLocks/>
          </p:cNvSpPr>
          <p:nvPr/>
        </p:nvSpPr>
        <p:spPr bwMode="auto">
          <a:xfrm>
            <a:off x="6299200" y="2717800"/>
            <a:ext cx="774700" cy="190500"/>
          </a:xfrm>
          <a:custGeom>
            <a:avLst/>
            <a:gdLst>
              <a:gd name="T0" fmla="*/ 0 w 488"/>
              <a:gd name="T1" fmla="*/ 165100 h 120"/>
              <a:gd name="T2" fmla="*/ 127000 w 488"/>
              <a:gd name="T3" fmla="*/ 114300 h 120"/>
              <a:gd name="T4" fmla="*/ 304800 w 488"/>
              <a:gd name="T5" fmla="*/ 0 h 120"/>
              <a:gd name="T6" fmla="*/ 457200 w 488"/>
              <a:gd name="T7" fmla="*/ 190500 h 120"/>
              <a:gd name="T8" fmla="*/ 660400 w 488"/>
              <a:gd name="T9" fmla="*/ 139700 h 120"/>
              <a:gd name="T10" fmla="*/ 673100 w 488"/>
              <a:gd name="T11" fmla="*/ 101600 h 120"/>
              <a:gd name="T12" fmla="*/ 774700 w 488"/>
              <a:gd name="T13" fmla="*/ 88900 h 1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8"/>
              <a:gd name="T22" fmla="*/ 0 h 120"/>
              <a:gd name="T23" fmla="*/ 488 w 488"/>
              <a:gd name="T24" fmla="*/ 120 h 1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8" h="120">
                <a:moveTo>
                  <a:pt x="0" y="104"/>
                </a:moveTo>
                <a:cubicBezTo>
                  <a:pt x="26" y="92"/>
                  <a:pt x="55" y="87"/>
                  <a:pt x="80" y="72"/>
                </a:cubicBezTo>
                <a:cubicBezTo>
                  <a:pt x="119" y="47"/>
                  <a:pt x="147" y="14"/>
                  <a:pt x="192" y="0"/>
                </a:cubicBezTo>
                <a:cubicBezTo>
                  <a:pt x="208" y="65"/>
                  <a:pt x="230" y="96"/>
                  <a:pt x="288" y="120"/>
                </a:cubicBezTo>
                <a:cubicBezTo>
                  <a:pt x="329" y="114"/>
                  <a:pt x="378" y="110"/>
                  <a:pt x="416" y="88"/>
                </a:cubicBezTo>
                <a:cubicBezTo>
                  <a:pt x="423" y="83"/>
                  <a:pt x="416" y="68"/>
                  <a:pt x="424" y="64"/>
                </a:cubicBezTo>
                <a:cubicBezTo>
                  <a:pt x="439" y="55"/>
                  <a:pt x="468" y="56"/>
                  <a:pt x="488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92" name="Freeform 20"/>
          <p:cNvSpPr>
            <a:spLocks/>
          </p:cNvSpPr>
          <p:nvPr/>
        </p:nvSpPr>
        <p:spPr bwMode="auto">
          <a:xfrm>
            <a:off x="6451600" y="3390900"/>
            <a:ext cx="282575" cy="406400"/>
          </a:xfrm>
          <a:custGeom>
            <a:avLst/>
            <a:gdLst>
              <a:gd name="T0" fmla="*/ 0 w 178"/>
              <a:gd name="T1" fmla="*/ 0 h 256"/>
              <a:gd name="T2" fmla="*/ 101600 w 178"/>
              <a:gd name="T3" fmla="*/ 88900 h 256"/>
              <a:gd name="T4" fmla="*/ 139700 w 178"/>
              <a:gd name="T5" fmla="*/ 228600 h 256"/>
              <a:gd name="T6" fmla="*/ 165100 w 178"/>
              <a:gd name="T7" fmla="*/ 368300 h 256"/>
              <a:gd name="T8" fmla="*/ 228600 w 178"/>
              <a:gd name="T9" fmla="*/ 406400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8"/>
              <a:gd name="T16" fmla="*/ 0 h 256"/>
              <a:gd name="T17" fmla="*/ 178 w 178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8" h="256">
                <a:moveTo>
                  <a:pt x="0" y="0"/>
                </a:moveTo>
                <a:cubicBezTo>
                  <a:pt x="55" y="37"/>
                  <a:pt x="37" y="16"/>
                  <a:pt x="64" y="56"/>
                </a:cubicBezTo>
                <a:cubicBezTo>
                  <a:pt x="82" y="128"/>
                  <a:pt x="73" y="99"/>
                  <a:pt x="88" y="144"/>
                </a:cubicBezTo>
                <a:cubicBezTo>
                  <a:pt x="91" y="173"/>
                  <a:pt x="82" y="210"/>
                  <a:pt x="104" y="232"/>
                </a:cubicBezTo>
                <a:cubicBezTo>
                  <a:pt x="106" y="234"/>
                  <a:pt x="178" y="256"/>
                  <a:pt x="144" y="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93" name="Freeform 21"/>
          <p:cNvSpPr>
            <a:spLocks/>
          </p:cNvSpPr>
          <p:nvPr/>
        </p:nvSpPr>
        <p:spPr bwMode="auto">
          <a:xfrm>
            <a:off x="6464300" y="3236913"/>
            <a:ext cx="723900" cy="319087"/>
          </a:xfrm>
          <a:custGeom>
            <a:avLst/>
            <a:gdLst>
              <a:gd name="T0" fmla="*/ 0 w 456"/>
              <a:gd name="T1" fmla="*/ 141287 h 201"/>
              <a:gd name="T2" fmla="*/ 381000 w 456"/>
              <a:gd name="T3" fmla="*/ 103187 h 201"/>
              <a:gd name="T4" fmla="*/ 622300 w 456"/>
              <a:gd name="T5" fmla="*/ 153987 h 201"/>
              <a:gd name="T6" fmla="*/ 596900 w 456"/>
              <a:gd name="T7" fmla="*/ 217487 h 201"/>
              <a:gd name="T8" fmla="*/ 571500 w 456"/>
              <a:gd name="T9" fmla="*/ 293687 h 201"/>
              <a:gd name="T10" fmla="*/ 660400 w 456"/>
              <a:gd name="T11" fmla="*/ 306387 h 201"/>
              <a:gd name="T12" fmla="*/ 723900 w 456"/>
              <a:gd name="T13" fmla="*/ 319087 h 2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6"/>
              <a:gd name="T22" fmla="*/ 0 h 201"/>
              <a:gd name="T23" fmla="*/ 456 w 456"/>
              <a:gd name="T24" fmla="*/ 201 h 20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6" h="201">
                <a:moveTo>
                  <a:pt x="0" y="89"/>
                </a:moveTo>
                <a:cubicBezTo>
                  <a:pt x="88" y="79"/>
                  <a:pt x="143" y="70"/>
                  <a:pt x="240" y="65"/>
                </a:cubicBezTo>
                <a:cubicBezTo>
                  <a:pt x="298" y="50"/>
                  <a:pt x="416" y="0"/>
                  <a:pt x="392" y="97"/>
                </a:cubicBezTo>
                <a:cubicBezTo>
                  <a:pt x="410" y="172"/>
                  <a:pt x="403" y="98"/>
                  <a:pt x="376" y="137"/>
                </a:cubicBezTo>
                <a:cubicBezTo>
                  <a:pt x="366" y="150"/>
                  <a:pt x="360" y="185"/>
                  <a:pt x="360" y="185"/>
                </a:cubicBezTo>
                <a:cubicBezTo>
                  <a:pt x="378" y="187"/>
                  <a:pt x="397" y="189"/>
                  <a:pt x="416" y="193"/>
                </a:cubicBezTo>
                <a:cubicBezTo>
                  <a:pt x="429" y="195"/>
                  <a:pt x="456" y="201"/>
                  <a:pt x="456" y="20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94" name="Freeform 22"/>
          <p:cNvSpPr>
            <a:spLocks/>
          </p:cNvSpPr>
          <p:nvPr/>
        </p:nvSpPr>
        <p:spPr bwMode="auto">
          <a:xfrm>
            <a:off x="6172200" y="3797300"/>
            <a:ext cx="431800" cy="344488"/>
          </a:xfrm>
          <a:custGeom>
            <a:avLst/>
            <a:gdLst>
              <a:gd name="T0" fmla="*/ 0 w 272"/>
              <a:gd name="T1" fmla="*/ 0 h 217"/>
              <a:gd name="T2" fmla="*/ 139700 w 272"/>
              <a:gd name="T3" fmla="*/ 25400 h 217"/>
              <a:gd name="T4" fmla="*/ 215900 w 272"/>
              <a:gd name="T5" fmla="*/ 76200 h 217"/>
              <a:gd name="T6" fmla="*/ 127000 w 272"/>
              <a:gd name="T7" fmla="*/ 241300 h 217"/>
              <a:gd name="T8" fmla="*/ 139700 w 272"/>
              <a:gd name="T9" fmla="*/ 292100 h 217"/>
              <a:gd name="T10" fmla="*/ 431800 w 272"/>
              <a:gd name="T11" fmla="*/ 330200 h 2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2"/>
              <a:gd name="T19" fmla="*/ 0 h 217"/>
              <a:gd name="T20" fmla="*/ 272 w 272"/>
              <a:gd name="T21" fmla="*/ 217 h 2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2" h="217">
                <a:moveTo>
                  <a:pt x="0" y="0"/>
                </a:moveTo>
                <a:cubicBezTo>
                  <a:pt x="13" y="1"/>
                  <a:pt x="66" y="4"/>
                  <a:pt x="88" y="16"/>
                </a:cubicBezTo>
                <a:cubicBezTo>
                  <a:pt x="104" y="25"/>
                  <a:pt x="136" y="48"/>
                  <a:pt x="136" y="48"/>
                </a:cubicBezTo>
                <a:cubicBezTo>
                  <a:pt x="86" y="87"/>
                  <a:pt x="90" y="90"/>
                  <a:pt x="80" y="152"/>
                </a:cubicBezTo>
                <a:cubicBezTo>
                  <a:pt x="82" y="162"/>
                  <a:pt x="79" y="176"/>
                  <a:pt x="88" y="184"/>
                </a:cubicBezTo>
                <a:cubicBezTo>
                  <a:pt x="126" y="217"/>
                  <a:pt x="238" y="208"/>
                  <a:pt x="272" y="20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95" name="Freeform 23"/>
          <p:cNvSpPr>
            <a:spLocks/>
          </p:cNvSpPr>
          <p:nvPr/>
        </p:nvSpPr>
        <p:spPr bwMode="auto">
          <a:xfrm>
            <a:off x="6159500" y="3657600"/>
            <a:ext cx="776288" cy="228600"/>
          </a:xfrm>
          <a:custGeom>
            <a:avLst/>
            <a:gdLst>
              <a:gd name="T0" fmla="*/ 0 w 489"/>
              <a:gd name="T1" fmla="*/ 127000 h 144"/>
              <a:gd name="T2" fmla="*/ 114300 w 489"/>
              <a:gd name="T3" fmla="*/ 88900 h 144"/>
              <a:gd name="T4" fmla="*/ 241300 w 489"/>
              <a:gd name="T5" fmla="*/ 0 h 144"/>
              <a:gd name="T6" fmla="*/ 596900 w 489"/>
              <a:gd name="T7" fmla="*/ 228600 h 144"/>
              <a:gd name="T8" fmla="*/ 698500 w 489"/>
              <a:gd name="T9" fmla="*/ 215900 h 144"/>
              <a:gd name="T10" fmla="*/ 762000 w 489"/>
              <a:gd name="T11" fmla="*/ 203200 h 144"/>
              <a:gd name="T12" fmla="*/ 749300 w 489"/>
              <a:gd name="T13" fmla="*/ 190500 h 1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9"/>
              <a:gd name="T22" fmla="*/ 0 h 144"/>
              <a:gd name="T23" fmla="*/ 489 w 489"/>
              <a:gd name="T24" fmla="*/ 144 h 1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9" h="144">
                <a:moveTo>
                  <a:pt x="0" y="80"/>
                </a:moveTo>
                <a:cubicBezTo>
                  <a:pt x="23" y="70"/>
                  <a:pt x="49" y="67"/>
                  <a:pt x="72" y="56"/>
                </a:cubicBezTo>
                <a:cubicBezTo>
                  <a:pt x="104" y="39"/>
                  <a:pt x="117" y="11"/>
                  <a:pt x="152" y="0"/>
                </a:cubicBezTo>
                <a:cubicBezTo>
                  <a:pt x="223" y="47"/>
                  <a:pt x="293" y="116"/>
                  <a:pt x="376" y="144"/>
                </a:cubicBezTo>
                <a:cubicBezTo>
                  <a:pt x="397" y="141"/>
                  <a:pt x="418" y="139"/>
                  <a:pt x="440" y="136"/>
                </a:cubicBezTo>
                <a:cubicBezTo>
                  <a:pt x="453" y="133"/>
                  <a:pt x="470" y="137"/>
                  <a:pt x="480" y="128"/>
                </a:cubicBezTo>
                <a:cubicBezTo>
                  <a:pt x="489" y="118"/>
                  <a:pt x="423" y="120"/>
                  <a:pt x="472" y="1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96" name="Freeform 24"/>
          <p:cNvSpPr>
            <a:spLocks/>
          </p:cNvSpPr>
          <p:nvPr/>
        </p:nvSpPr>
        <p:spPr bwMode="auto">
          <a:xfrm>
            <a:off x="4953000" y="3581400"/>
            <a:ext cx="647700" cy="241300"/>
          </a:xfrm>
          <a:custGeom>
            <a:avLst/>
            <a:gdLst>
              <a:gd name="T0" fmla="*/ 647700 w 408"/>
              <a:gd name="T1" fmla="*/ 139700 h 152"/>
              <a:gd name="T2" fmla="*/ 546100 w 408"/>
              <a:gd name="T3" fmla="*/ 50800 h 152"/>
              <a:gd name="T4" fmla="*/ 546100 w 408"/>
              <a:gd name="T5" fmla="*/ 50800 h 152"/>
              <a:gd name="T6" fmla="*/ 469900 w 408"/>
              <a:gd name="T7" fmla="*/ 25400 h 152"/>
              <a:gd name="T8" fmla="*/ 431800 w 408"/>
              <a:gd name="T9" fmla="*/ 12700 h 152"/>
              <a:gd name="T10" fmla="*/ 393700 w 408"/>
              <a:gd name="T11" fmla="*/ 0 h 152"/>
              <a:gd name="T12" fmla="*/ 292100 w 408"/>
              <a:gd name="T13" fmla="*/ 38100 h 152"/>
              <a:gd name="T14" fmla="*/ 215900 w 408"/>
              <a:gd name="T15" fmla="*/ 152400 h 152"/>
              <a:gd name="T16" fmla="*/ 190500 w 408"/>
              <a:gd name="T17" fmla="*/ 190500 h 152"/>
              <a:gd name="T18" fmla="*/ 38100 w 408"/>
              <a:gd name="T19" fmla="*/ 228600 h 152"/>
              <a:gd name="T20" fmla="*/ 0 w 408"/>
              <a:gd name="T21" fmla="*/ 241300 h 1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08"/>
              <a:gd name="T34" fmla="*/ 0 h 152"/>
              <a:gd name="T35" fmla="*/ 408 w 408"/>
              <a:gd name="T36" fmla="*/ 152 h 1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08" h="152">
                <a:moveTo>
                  <a:pt x="408" y="88"/>
                </a:moveTo>
                <a:lnTo>
                  <a:pt x="344" y="32"/>
                </a:lnTo>
                <a:cubicBezTo>
                  <a:pt x="344" y="32"/>
                  <a:pt x="344" y="32"/>
                  <a:pt x="344" y="32"/>
                </a:cubicBezTo>
                <a:cubicBezTo>
                  <a:pt x="328" y="26"/>
                  <a:pt x="312" y="21"/>
                  <a:pt x="296" y="16"/>
                </a:cubicBezTo>
                <a:cubicBezTo>
                  <a:pt x="288" y="13"/>
                  <a:pt x="280" y="10"/>
                  <a:pt x="272" y="8"/>
                </a:cubicBezTo>
                <a:cubicBezTo>
                  <a:pt x="264" y="5"/>
                  <a:pt x="248" y="0"/>
                  <a:pt x="248" y="0"/>
                </a:cubicBezTo>
                <a:cubicBezTo>
                  <a:pt x="223" y="4"/>
                  <a:pt x="201" y="4"/>
                  <a:pt x="184" y="24"/>
                </a:cubicBezTo>
                <a:cubicBezTo>
                  <a:pt x="183" y="24"/>
                  <a:pt x="144" y="83"/>
                  <a:pt x="136" y="96"/>
                </a:cubicBezTo>
                <a:cubicBezTo>
                  <a:pt x="130" y="104"/>
                  <a:pt x="129" y="116"/>
                  <a:pt x="120" y="120"/>
                </a:cubicBezTo>
                <a:cubicBezTo>
                  <a:pt x="23" y="152"/>
                  <a:pt x="120" y="122"/>
                  <a:pt x="24" y="144"/>
                </a:cubicBezTo>
                <a:cubicBezTo>
                  <a:pt x="15" y="145"/>
                  <a:pt x="0" y="152"/>
                  <a:pt x="0" y="1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97" name="Freeform 25"/>
          <p:cNvSpPr>
            <a:spLocks/>
          </p:cNvSpPr>
          <p:nvPr/>
        </p:nvSpPr>
        <p:spPr bwMode="auto">
          <a:xfrm>
            <a:off x="4902200" y="3759200"/>
            <a:ext cx="711200" cy="585788"/>
          </a:xfrm>
          <a:custGeom>
            <a:avLst/>
            <a:gdLst>
              <a:gd name="T0" fmla="*/ 711200 w 448"/>
              <a:gd name="T1" fmla="*/ 0 h 369"/>
              <a:gd name="T2" fmla="*/ 558800 w 448"/>
              <a:gd name="T3" fmla="*/ 88900 h 369"/>
              <a:gd name="T4" fmla="*/ 419100 w 448"/>
              <a:gd name="T5" fmla="*/ 203200 h 369"/>
              <a:gd name="T6" fmla="*/ 355600 w 448"/>
              <a:gd name="T7" fmla="*/ 317500 h 369"/>
              <a:gd name="T8" fmla="*/ 330200 w 448"/>
              <a:gd name="T9" fmla="*/ 469900 h 369"/>
              <a:gd name="T10" fmla="*/ 0 w 448"/>
              <a:gd name="T11" fmla="*/ 558800 h 3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8"/>
              <a:gd name="T19" fmla="*/ 0 h 369"/>
              <a:gd name="T20" fmla="*/ 448 w 448"/>
              <a:gd name="T21" fmla="*/ 369 h 3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8" h="369">
                <a:moveTo>
                  <a:pt x="448" y="0"/>
                </a:moveTo>
                <a:cubicBezTo>
                  <a:pt x="414" y="11"/>
                  <a:pt x="377" y="30"/>
                  <a:pt x="352" y="56"/>
                </a:cubicBezTo>
                <a:cubicBezTo>
                  <a:pt x="282" y="125"/>
                  <a:pt x="316" y="110"/>
                  <a:pt x="264" y="128"/>
                </a:cubicBezTo>
                <a:cubicBezTo>
                  <a:pt x="247" y="152"/>
                  <a:pt x="240" y="175"/>
                  <a:pt x="224" y="200"/>
                </a:cubicBezTo>
                <a:cubicBezTo>
                  <a:pt x="222" y="214"/>
                  <a:pt x="217" y="274"/>
                  <a:pt x="208" y="296"/>
                </a:cubicBezTo>
                <a:cubicBezTo>
                  <a:pt x="176" y="369"/>
                  <a:pt x="54" y="352"/>
                  <a:pt x="0" y="3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98" name="Text Box 26"/>
          <p:cNvSpPr txBox="1">
            <a:spLocks noChangeArrowheads="1"/>
          </p:cNvSpPr>
          <p:nvPr/>
        </p:nvSpPr>
        <p:spPr bwMode="auto">
          <a:xfrm>
            <a:off x="4572000" y="4114800"/>
            <a:ext cx="41148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latin typeface="Tahoma" charset="0"/>
              </a:rPr>
              <a:t>Factors affecting interaction: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1800" b="1">
                <a:latin typeface="Tahoma" charset="0"/>
              </a:rPr>
              <a:t>Soil moisture/temperature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1800" b="1">
                <a:latin typeface="Tahoma" charset="0"/>
              </a:rPr>
              <a:t>Clay mineralogy/soil type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1800" b="1">
                <a:latin typeface="Tahoma" charset="0"/>
              </a:rPr>
              <a:t>Soil organic matter content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1800" b="1">
                <a:latin typeface="Tahoma" charset="0"/>
              </a:rPr>
              <a:t>RR soybean variety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1800" b="1">
                <a:latin typeface="Tahoma" charset="0"/>
              </a:rPr>
              <a:t>Soil nutrient status -i.e., Mn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1800" b="1">
                <a:latin typeface="Tahoma" charset="0"/>
              </a:rPr>
              <a:t>Management - crop rotation, tillage</a:t>
            </a:r>
            <a:endParaRPr lang="en-US" sz="2000" b="1">
              <a:latin typeface="Tahoma" charset="0"/>
            </a:endParaRPr>
          </a:p>
        </p:txBody>
      </p:sp>
      <p:sp>
        <p:nvSpPr>
          <p:cNvPr id="131099" name="Text Box 27"/>
          <p:cNvSpPr txBox="1">
            <a:spLocks noChangeArrowheads="1"/>
          </p:cNvSpPr>
          <p:nvPr/>
        </p:nvSpPr>
        <p:spPr bwMode="auto">
          <a:xfrm>
            <a:off x="4191000" y="1295400"/>
            <a:ext cx="4191000" cy="65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Tahoma" charset="0"/>
              </a:rPr>
              <a:t>Beneficial (i.e., biocontrol) or Pathogenic (i.e., SDS agent)??</a:t>
            </a:r>
            <a:endParaRPr lang="en-US" sz="2000" b="1">
              <a:latin typeface="Tahoma" charset="0"/>
            </a:endParaRPr>
          </a:p>
        </p:txBody>
      </p:sp>
      <p:sp>
        <p:nvSpPr>
          <p:cNvPr id="131100" name="Freeform 28"/>
          <p:cNvSpPr>
            <a:spLocks/>
          </p:cNvSpPr>
          <p:nvPr/>
        </p:nvSpPr>
        <p:spPr bwMode="auto">
          <a:xfrm>
            <a:off x="4876800" y="1981200"/>
            <a:ext cx="533400" cy="685800"/>
          </a:xfrm>
          <a:custGeom>
            <a:avLst/>
            <a:gdLst>
              <a:gd name="T0" fmla="*/ 457200 w 336"/>
              <a:gd name="T1" fmla="*/ 0 h 432"/>
              <a:gd name="T2" fmla="*/ 457200 w 336"/>
              <a:gd name="T3" fmla="*/ 381000 h 432"/>
              <a:gd name="T4" fmla="*/ 0 w 336"/>
              <a:gd name="T5" fmla="*/ 685800 h 432"/>
              <a:gd name="T6" fmla="*/ 0 60000 65536"/>
              <a:gd name="T7" fmla="*/ 0 60000 65536"/>
              <a:gd name="T8" fmla="*/ 0 60000 65536"/>
              <a:gd name="T9" fmla="*/ 0 w 336"/>
              <a:gd name="T10" fmla="*/ 0 h 432"/>
              <a:gd name="T11" fmla="*/ 336 w 336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432">
                <a:moveTo>
                  <a:pt x="288" y="0"/>
                </a:moveTo>
                <a:cubicBezTo>
                  <a:pt x="312" y="84"/>
                  <a:pt x="336" y="168"/>
                  <a:pt x="288" y="240"/>
                </a:cubicBezTo>
                <a:cubicBezTo>
                  <a:pt x="240" y="312"/>
                  <a:pt x="48" y="400"/>
                  <a:pt x="0" y="43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01" name="Freeform 29"/>
          <p:cNvSpPr>
            <a:spLocks/>
          </p:cNvSpPr>
          <p:nvPr/>
        </p:nvSpPr>
        <p:spPr bwMode="auto">
          <a:xfrm>
            <a:off x="1346200" y="4483100"/>
            <a:ext cx="1250950" cy="942975"/>
          </a:xfrm>
          <a:custGeom>
            <a:avLst/>
            <a:gdLst>
              <a:gd name="T0" fmla="*/ 0 w 788"/>
              <a:gd name="T1" fmla="*/ 0 h 594"/>
              <a:gd name="T2" fmla="*/ 231775 w 788"/>
              <a:gd name="T3" fmla="*/ 328613 h 594"/>
              <a:gd name="T4" fmla="*/ 481013 w 788"/>
              <a:gd name="T5" fmla="*/ 520700 h 594"/>
              <a:gd name="T6" fmla="*/ 885825 w 788"/>
              <a:gd name="T7" fmla="*/ 539750 h 594"/>
              <a:gd name="T8" fmla="*/ 1020763 w 788"/>
              <a:gd name="T9" fmla="*/ 655638 h 594"/>
              <a:gd name="T10" fmla="*/ 1174750 w 788"/>
              <a:gd name="T11" fmla="*/ 809625 h 594"/>
              <a:gd name="T12" fmla="*/ 1250950 w 788"/>
              <a:gd name="T13" fmla="*/ 942975 h 5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88"/>
              <a:gd name="T22" fmla="*/ 0 h 594"/>
              <a:gd name="T23" fmla="*/ 788 w 788"/>
              <a:gd name="T24" fmla="*/ 594 h 5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88" h="594">
                <a:moveTo>
                  <a:pt x="0" y="0"/>
                </a:moveTo>
                <a:cubicBezTo>
                  <a:pt x="47" y="70"/>
                  <a:pt x="93" y="140"/>
                  <a:pt x="146" y="207"/>
                </a:cubicBezTo>
                <a:cubicBezTo>
                  <a:pt x="188" y="260"/>
                  <a:pt x="224" y="324"/>
                  <a:pt x="303" y="328"/>
                </a:cubicBezTo>
                <a:cubicBezTo>
                  <a:pt x="388" y="332"/>
                  <a:pt x="473" y="336"/>
                  <a:pt x="558" y="340"/>
                </a:cubicBezTo>
                <a:cubicBezTo>
                  <a:pt x="610" y="357"/>
                  <a:pt x="608" y="374"/>
                  <a:pt x="643" y="413"/>
                </a:cubicBezTo>
                <a:cubicBezTo>
                  <a:pt x="673" y="446"/>
                  <a:pt x="707" y="477"/>
                  <a:pt x="740" y="510"/>
                </a:cubicBezTo>
                <a:cubicBezTo>
                  <a:pt x="751" y="543"/>
                  <a:pt x="762" y="568"/>
                  <a:pt x="788" y="59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02" name="Freeform 30"/>
          <p:cNvSpPr>
            <a:spLocks/>
          </p:cNvSpPr>
          <p:nvPr/>
        </p:nvSpPr>
        <p:spPr bwMode="auto">
          <a:xfrm>
            <a:off x="801688" y="4560888"/>
            <a:ext cx="612775" cy="1520825"/>
          </a:xfrm>
          <a:custGeom>
            <a:avLst/>
            <a:gdLst>
              <a:gd name="T0" fmla="*/ 544513 w 386"/>
              <a:gd name="T1" fmla="*/ 0 h 958"/>
              <a:gd name="T2" fmla="*/ 584200 w 386"/>
              <a:gd name="T3" fmla="*/ 211138 h 958"/>
              <a:gd name="T4" fmla="*/ 565150 w 386"/>
              <a:gd name="T5" fmla="*/ 269875 h 958"/>
              <a:gd name="T6" fmla="*/ 506413 w 386"/>
              <a:gd name="T7" fmla="*/ 288925 h 958"/>
              <a:gd name="T8" fmla="*/ 390525 w 386"/>
              <a:gd name="T9" fmla="*/ 346075 h 958"/>
              <a:gd name="T10" fmla="*/ 236538 w 386"/>
              <a:gd name="T11" fmla="*/ 461963 h 958"/>
              <a:gd name="T12" fmla="*/ 63500 w 386"/>
              <a:gd name="T13" fmla="*/ 788988 h 958"/>
              <a:gd name="T14" fmla="*/ 44450 w 386"/>
              <a:gd name="T15" fmla="*/ 846138 h 958"/>
              <a:gd name="T16" fmla="*/ 6350 w 386"/>
              <a:gd name="T17" fmla="*/ 885825 h 958"/>
              <a:gd name="T18" fmla="*/ 25400 w 386"/>
              <a:gd name="T19" fmla="*/ 1423988 h 958"/>
              <a:gd name="T20" fmla="*/ 44450 w 386"/>
              <a:gd name="T21" fmla="*/ 1520825 h 9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6"/>
              <a:gd name="T34" fmla="*/ 0 h 958"/>
              <a:gd name="T35" fmla="*/ 386 w 386"/>
              <a:gd name="T36" fmla="*/ 958 h 9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6" h="958">
                <a:moveTo>
                  <a:pt x="343" y="0"/>
                </a:moveTo>
                <a:cubicBezTo>
                  <a:pt x="386" y="41"/>
                  <a:pt x="382" y="75"/>
                  <a:pt x="368" y="133"/>
                </a:cubicBezTo>
                <a:cubicBezTo>
                  <a:pt x="364" y="145"/>
                  <a:pt x="365" y="160"/>
                  <a:pt x="356" y="170"/>
                </a:cubicBezTo>
                <a:cubicBezTo>
                  <a:pt x="346" y="179"/>
                  <a:pt x="331" y="178"/>
                  <a:pt x="319" y="182"/>
                </a:cubicBezTo>
                <a:cubicBezTo>
                  <a:pt x="217" y="249"/>
                  <a:pt x="346" y="168"/>
                  <a:pt x="246" y="218"/>
                </a:cubicBezTo>
                <a:cubicBezTo>
                  <a:pt x="209" y="235"/>
                  <a:pt x="183" y="268"/>
                  <a:pt x="149" y="291"/>
                </a:cubicBezTo>
                <a:cubicBezTo>
                  <a:pt x="122" y="371"/>
                  <a:pt x="103" y="436"/>
                  <a:pt x="40" y="497"/>
                </a:cubicBezTo>
                <a:cubicBezTo>
                  <a:pt x="36" y="509"/>
                  <a:pt x="34" y="522"/>
                  <a:pt x="28" y="533"/>
                </a:cubicBezTo>
                <a:cubicBezTo>
                  <a:pt x="22" y="542"/>
                  <a:pt x="4" y="546"/>
                  <a:pt x="4" y="558"/>
                </a:cubicBezTo>
                <a:cubicBezTo>
                  <a:pt x="0" y="671"/>
                  <a:pt x="9" y="784"/>
                  <a:pt x="16" y="897"/>
                </a:cubicBezTo>
                <a:cubicBezTo>
                  <a:pt x="17" y="917"/>
                  <a:pt x="28" y="958"/>
                  <a:pt x="28" y="95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03" name="Freeform 31"/>
          <p:cNvSpPr>
            <a:spLocks/>
          </p:cNvSpPr>
          <p:nvPr/>
        </p:nvSpPr>
        <p:spPr bwMode="auto">
          <a:xfrm>
            <a:off x="1423988" y="4637088"/>
            <a:ext cx="884237" cy="1270000"/>
          </a:xfrm>
          <a:custGeom>
            <a:avLst/>
            <a:gdLst>
              <a:gd name="T0" fmla="*/ 0 w 557"/>
              <a:gd name="T1" fmla="*/ 0 h 800"/>
              <a:gd name="T2" fmla="*/ 38100 w 557"/>
              <a:gd name="T3" fmla="*/ 153988 h 800"/>
              <a:gd name="T4" fmla="*/ 57150 w 557"/>
              <a:gd name="T5" fmla="*/ 385763 h 800"/>
              <a:gd name="T6" fmla="*/ 95250 w 557"/>
              <a:gd name="T7" fmla="*/ 501650 h 800"/>
              <a:gd name="T8" fmla="*/ 249237 w 557"/>
              <a:gd name="T9" fmla="*/ 635000 h 800"/>
              <a:gd name="T10" fmla="*/ 423862 w 557"/>
              <a:gd name="T11" fmla="*/ 942975 h 800"/>
              <a:gd name="T12" fmla="*/ 500062 w 557"/>
              <a:gd name="T13" fmla="*/ 1116013 h 800"/>
              <a:gd name="T14" fmla="*/ 519112 w 557"/>
              <a:gd name="T15" fmla="*/ 1174750 h 800"/>
              <a:gd name="T16" fmla="*/ 615950 w 557"/>
              <a:gd name="T17" fmla="*/ 1270000 h 800"/>
              <a:gd name="T18" fmla="*/ 884237 w 557"/>
              <a:gd name="T19" fmla="*/ 1231900 h 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57"/>
              <a:gd name="T31" fmla="*/ 0 h 800"/>
              <a:gd name="T32" fmla="*/ 557 w 557"/>
              <a:gd name="T33" fmla="*/ 800 h 8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57" h="800">
                <a:moveTo>
                  <a:pt x="0" y="0"/>
                </a:moveTo>
                <a:cubicBezTo>
                  <a:pt x="8" y="32"/>
                  <a:pt x="21" y="63"/>
                  <a:pt x="24" y="97"/>
                </a:cubicBezTo>
                <a:cubicBezTo>
                  <a:pt x="28" y="145"/>
                  <a:pt x="28" y="194"/>
                  <a:pt x="36" y="243"/>
                </a:cubicBezTo>
                <a:cubicBezTo>
                  <a:pt x="40" y="268"/>
                  <a:pt x="41" y="298"/>
                  <a:pt x="60" y="316"/>
                </a:cubicBezTo>
                <a:cubicBezTo>
                  <a:pt x="131" y="386"/>
                  <a:pt x="97" y="360"/>
                  <a:pt x="157" y="400"/>
                </a:cubicBezTo>
                <a:cubicBezTo>
                  <a:pt x="184" y="467"/>
                  <a:pt x="214" y="543"/>
                  <a:pt x="267" y="594"/>
                </a:cubicBezTo>
                <a:cubicBezTo>
                  <a:pt x="295" y="680"/>
                  <a:pt x="276" y="645"/>
                  <a:pt x="315" y="703"/>
                </a:cubicBezTo>
                <a:cubicBezTo>
                  <a:pt x="319" y="715"/>
                  <a:pt x="319" y="729"/>
                  <a:pt x="327" y="740"/>
                </a:cubicBezTo>
                <a:cubicBezTo>
                  <a:pt x="344" y="762"/>
                  <a:pt x="388" y="800"/>
                  <a:pt x="388" y="800"/>
                </a:cubicBezTo>
                <a:cubicBezTo>
                  <a:pt x="437" y="794"/>
                  <a:pt x="504" y="776"/>
                  <a:pt x="557" y="7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04" name="AutoShape 32"/>
          <p:cNvSpPr>
            <a:spLocks/>
          </p:cNvSpPr>
          <p:nvPr/>
        </p:nvSpPr>
        <p:spPr bwMode="auto">
          <a:xfrm rot="1823400">
            <a:off x="2286000" y="5334000"/>
            <a:ext cx="381000" cy="15240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6161" name="Text Box 33"/>
          <p:cNvSpPr txBox="1">
            <a:spLocks noChangeArrowheads="1"/>
          </p:cNvSpPr>
          <p:nvPr/>
        </p:nvSpPr>
        <p:spPr bwMode="auto">
          <a:xfrm>
            <a:off x="2743200" y="5867400"/>
            <a:ext cx="1828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Mycorrhizal</a:t>
            </a:r>
          </a:p>
          <a:p>
            <a:pPr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Interactions</a:t>
            </a:r>
            <a:endParaRPr lang="en-US" sz="1600" b="1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131106" name="AutoShape 34"/>
          <p:cNvSpPr>
            <a:spLocks/>
          </p:cNvSpPr>
          <p:nvPr/>
        </p:nvSpPr>
        <p:spPr bwMode="auto">
          <a:xfrm rot="-98">
            <a:off x="7086600" y="2209800"/>
            <a:ext cx="381000" cy="15240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6163" name="Text Box 35"/>
          <p:cNvSpPr txBox="1">
            <a:spLocks noChangeArrowheads="1"/>
          </p:cNvSpPr>
          <p:nvPr/>
        </p:nvSpPr>
        <p:spPr bwMode="auto">
          <a:xfrm>
            <a:off x="7391400" y="2286000"/>
            <a:ext cx="1752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</a:rPr>
              <a:t>Rhizosphere bacteria interactions with fungi</a:t>
            </a:r>
          </a:p>
        </p:txBody>
      </p:sp>
      <p:sp>
        <p:nvSpPr>
          <p:cNvPr id="131108" name="Freeform 36"/>
          <p:cNvSpPr>
            <a:spLocks/>
          </p:cNvSpPr>
          <p:nvPr/>
        </p:nvSpPr>
        <p:spPr bwMode="auto">
          <a:xfrm>
            <a:off x="2819400" y="5029200"/>
            <a:ext cx="533400" cy="685800"/>
          </a:xfrm>
          <a:custGeom>
            <a:avLst/>
            <a:gdLst>
              <a:gd name="T0" fmla="*/ 457200 w 336"/>
              <a:gd name="T1" fmla="*/ 0 h 432"/>
              <a:gd name="T2" fmla="*/ 457200 w 336"/>
              <a:gd name="T3" fmla="*/ 381000 h 432"/>
              <a:gd name="T4" fmla="*/ 0 w 336"/>
              <a:gd name="T5" fmla="*/ 685800 h 432"/>
              <a:gd name="T6" fmla="*/ 0 60000 65536"/>
              <a:gd name="T7" fmla="*/ 0 60000 65536"/>
              <a:gd name="T8" fmla="*/ 0 60000 65536"/>
              <a:gd name="T9" fmla="*/ 0 w 336"/>
              <a:gd name="T10" fmla="*/ 0 h 432"/>
              <a:gd name="T11" fmla="*/ 336 w 336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432">
                <a:moveTo>
                  <a:pt x="288" y="0"/>
                </a:moveTo>
                <a:cubicBezTo>
                  <a:pt x="312" y="84"/>
                  <a:pt x="336" y="168"/>
                  <a:pt x="288" y="240"/>
                </a:cubicBezTo>
                <a:cubicBezTo>
                  <a:pt x="240" y="312"/>
                  <a:pt x="48" y="400"/>
                  <a:pt x="0" y="43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09" name="Text Box 37"/>
          <p:cNvSpPr txBox="1">
            <a:spLocks noChangeArrowheads="1"/>
          </p:cNvSpPr>
          <p:nvPr/>
        </p:nvSpPr>
        <p:spPr bwMode="auto">
          <a:xfrm>
            <a:off x="3124200" y="541020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Tahoma" charset="0"/>
              </a:rPr>
              <a:t>antagonisms</a:t>
            </a:r>
          </a:p>
        </p:txBody>
      </p:sp>
      <p:sp>
        <p:nvSpPr>
          <p:cNvPr id="131110" name="Text Box 39"/>
          <p:cNvSpPr txBox="1">
            <a:spLocks noChangeArrowheads="1"/>
          </p:cNvSpPr>
          <p:nvPr/>
        </p:nvSpPr>
        <p:spPr bwMode="auto">
          <a:xfrm>
            <a:off x="3200400" y="3810000"/>
            <a:ext cx="1828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Tahoma" charset="0"/>
              </a:rPr>
              <a:t>Mn, Fe oxidation / reduction</a:t>
            </a:r>
          </a:p>
        </p:txBody>
      </p:sp>
      <p:sp>
        <p:nvSpPr>
          <p:cNvPr id="131111" name="Freeform 40"/>
          <p:cNvSpPr>
            <a:spLocks/>
          </p:cNvSpPr>
          <p:nvPr/>
        </p:nvSpPr>
        <p:spPr bwMode="auto">
          <a:xfrm>
            <a:off x="420688" y="3048000"/>
            <a:ext cx="609600" cy="319088"/>
          </a:xfrm>
          <a:custGeom>
            <a:avLst/>
            <a:gdLst>
              <a:gd name="T0" fmla="*/ 609600 w 384"/>
              <a:gd name="T1" fmla="*/ 0 h 201"/>
              <a:gd name="T2" fmla="*/ 420688 w 384"/>
              <a:gd name="T3" fmla="*/ 58738 h 201"/>
              <a:gd name="T4" fmla="*/ 333375 w 384"/>
              <a:gd name="T5" fmla="*/ 115888 h 201"/>
              <a:gd name="T6" fmla="*/ 231775 w 384"/>
              <a:gd name="T7" fmla="*/ 231775 h 201"/>
              <a:gd name="T8" fmla="*/ 130175 w 384"/>
              <a:gd name="T9" fmla="*/ 319088 h 201"/>
              <a:gd name="T10" fmla="*/ 0 w 384"/>
              <a:gd name="T11" fmla="*/ 304800 h 2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4"/>
              <a:gd name="T19" fmla="*/ 0 h 201"/>
              <a:gd name="T20" fmla="*/ 384 w 384"/>
              <a:gd name="T21" fmla="*/ 201 h 2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4" h="201">
                <a:moveTo>
                  <a:pt x="384" y="0"/>
                </a:moveTo>
                <a:cubicBezTo>
                  <a:pt x="348" y="12"/>
                  <a:pt x="297" y="16"/>
                  <a:pt x="265" y="37"/>
                </a:cubicBezTo>
                <a:cubicBezTo>
                  <a:pt x="247" y="49"/>
                  <a:pt x="210" y="73"/>
                  <a:pt x="210" y="73"/>
                </a:cubicBezTo>
                <a:cubicBezTo>
                  <a:pt x="147" y="169"/>
                  <a:pt x="203" y="100"/>
                  <a:pt x="146" y="146"/>
                </a:cubicBezTo>
                <a:cubicBezTo>
                  <a:pt x="114" y="171"/>
                  <a:pt x="125" y="187"/>
                  <a:pt x="82" y="201"/>
                </a:cubicBezTo>
                <a:cubicBezTo>
                  <a:pt x="55" y="198"/>
                  <a:pt x="0" y="192"/>
                  <a:pt x="0" y="192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1112" name="Oval 41"/>
          <p:cNvSpPr>
            <a:spLocks noChangeArrowheads="1"/>
          </p:cNvSpPr>
          <p:nvPr/>
        </p:nvSpPr>
        <p:spPr bwMode="auto">
          <a:xfrm>
            <a:off x="762000" y="3048000"/>
            <a:ext cx="1524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13" name="Oval 42"/>
          <p:cNvSpPr>
            <a:spLocks noChangeArrowheads="1"/>
          </p:cNvSpPr>
          <p:nvPr/>
        </p:nvSpPr>
        <p:spPr bwMode="auto">
          <a:xfrm>
            <a:off x="762000" y="3200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14" name="Oval 43"/>
          <p:cNvSpPr>
            <a:spLocks noChangeArrowheads="1"/>
          </p:cNvSpPr>
          <p:nvPr/>
        </p:nvSpPr>
        <p:spPr bwMode="auto">
          <a:xfrm>
            <a:off x="914400" y="2971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15" name="Oval 44"/>
          <p:cNvSpPr>
            <a:spLocks noChangeArrowheads="1"/>
          </p:cNvSpPr>
          <p:nvPr/>
        </p:nvSpPr>
        <p:spPr bwMode="auto">
          <a:xfrm>
            <a:off x="609600" y="3124200"/>
            <a:ext cx="1524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16" name="Text Box 45"/>
          <p:cNvSpPr txBox="1">
            <a:spLocks noChangeArrowheads="1"/>
          </p:cNvSpPr>
          <p:nvPr/>
        </p:nvSpPr>
        <p:spPr bwMode="auto">
          <a:xfrm>
            <a:off x="0" y="3276600"/>
            <a:ext cx="1371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FFFF"/>
                </a:solidFill>
                <a:latin typeface="Tahoma" charset="0"/>
              </a:rPr>
              <a:t>Bradyrhizobia, nodulation interactions?</a:t>
            </a:r>
          </a:p>
        </p:txBody>
      </p:sp>
      <p:sp>
        <p:nvSpPr>
          <p:cNvPr id="131117" name="Oval 46"/>
          <p:cNvSpPr>
            <a:spLocks noChangeArrowheads="1"/>
          </p:cNvSpPr>
          <p:nvPr/>
        </p:nvSpPr>
        <p:spPr bwMode="auto">
          <a:xfrm>
            <a:off x="1524000" y="3429000"/>
            <a:ext cx="152400" cy="6858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18" name="Text Box 47"/>
          <p:cNvSpPr txBox="1">
            <a:spLocks noChangeArrowheads="1"/>
          </p:cNvSpPr>
          <p:nvPr/>
        </p:nvSpPr>
        <p:spPr bwMode="auto">
          <a:xfrm>
            <a:off x="1812925" y="3727450"/>
            <a:ext cx="10826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Helvetica" charset="0"/>
              </a:rPr>
              <a:t>Microbial </a:t>
            </a:r>
            <a:br>
              <a:rPr lang="en-US" sz="1600" b="1">
                <a:latin typeface="Helvetica" charset="0"/>
              </a:rPr>
            </a:br>
            <a:r>
              <a:rPr lang="en-US" sz="1600" b="1">
                <a:latin typeface="Helvetica" charset="0"/>
              </a:rPr>
              <a:t>Biofilms </a:t>
            </a:r>
            <a:endParaRPr lang="en-US"/>
          </a:p>
        </p:txBody>
      </p:sp>
      <p:sp>
        <p:nvSpPr>
          <p:cNvPr id="131119" name="Line 48"/>
          <p:cNvSpPr>
            <a:spLocks noChangeShapeType="1"/>
          </p:cNvSpPr>
          <p:nvPr/>
        </p:nvSpPr>
        <p:spPr bwMode="auto">
          <a:xfrm>
            <a:off x="1600200" y="3733800"/>
            <a:ext cx="3048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stealth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20" name="Line 49"/>
          <p:cNvSpPr>
            <a:spLocks noChangeShapeType="1"/>
          </p:cNvSpPr>
          <p:nvPr/>
        </p:nvSpPr>
        <p:spPr bwMode="auto">
          <a:xfrm>
            <a:off x="2895600" y="39624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21" name="Freeform 50"/>
          <p:cNvSpPr>
            <a:spLocks/>
          </p:cNvSpPr>
          <p:nvPr/>
        </p:nvSpPr>
        <p:spPr bwMode="auto">
          <a:xfrm>
            <a:off x="6629400" y="1905000"/>
            <a:ext cx="533400" cy="685800"/>
          </a:xfrm>
          <a:custGeom>
            <a:avLst/>
            <a:gdLst>
              <a:gd name="T0" fmla="*/ 457200 w 336"/>
              <a:gd name="T1" fmla="*/ 0 h 432"/>
              <a:gd name="T2" fmla="*/ 457200 w 336"/>
              <a:gd name="T3" fmla="*/ 381000 h 432"/>
              <a:gd name="T4" fmla="*/ 0 w 336"/>
              <a:gd name="T5" fmla="*/ 685800 h 432"/>
              <a:gd name="T6" fmla="*/ 0 60000 65536"/>
              <a:gd name="T7" fmla="*/ 0 60000 65536"/>
              <a:gd name="T8" fmla="*/ 0 60000 65536"/>
              <a:gd name="T9" fmla="*/ 0 w 336"/>
              <a:gd name="T10" fmla="*/ 0 h 432"/>
              <a:gd name="T11" fmla="*/ 336 w 336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432">
                <a:moveTo>
                  <a:pt x="288" y="0"/>
                </a:moveTo>
                <a:cubicBezTo>
                  <a:pt x="312" y="84"/>
                  <a:pt x="336" y="168"/>
                  <a:pt x="288" y="240"/>
                </a:cubicBezTo>
                <a:cubicBezTo>
                  <a:pt x="240" y="312"/>
                  <a:pt x="48" y="400"/>
                  <a:pt x="0" y="43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22" name="Text Box 51"/>
          <p:cNvSpPr txBox="1">
            <a:spLocks noChangeArrowheads="1"/>
          </p:cNvSpPr>
          <p:nvPr/>
        </p:nvSpPr>
        <p:spPr bwMode="auto">
          <a:xfrm>
            <a:off x="4876800" y="228600"/>
            <a:ext cx="4054475" cy="10064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EE3235"/>
                </a:solidFill>
                <a:latin typeface="Arial" charset="0"/>
              </a:rPr>
              <a:t>Complexity of the soil &amp; rhizosphere ecosystem confounded by RR technology</a:t>
            </a:r>
          </a:p>
        </p:txBody>
      </p:sp>
      <p:sp>
        <p:nvSpPr>
          <p:cNvPr id="131123" name="Text Box 52"/>
          <p:cNvSpPr txBox="1">
            <a:spLocks noChangeArrowheads="1"/>
          </p:cNvSpPr>
          <p:nvPr/>
        </p:nvSpPr>
        <p:spPr bwMode="auto">
          <a:xfrm>
            <a:off x="3581400" y="3505200"/>
            <a:ext cx="1157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Mycotoxins</a:t>
            </a:r>
          </a:p>
        </p:txBody>
      </p:sp>
      <p:sp>
        <p:nvSpPr>
          <p:cNvPr id="131124" name="Line 53"/>
          <p:cNvSpPr>
            <a:spLocks noChangeShapeType="1"/>
          </p:cNvSpPr>
          <p:nvPr/>
        </p:nvSpPr>
        <p:spPr bwMode="auto">
          <a:xfrm flipV="1">
            <a:off x="4648200" y="3429000"/>
            <a:ext cx="838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114800"/>
          </a:xfrm>
        </p:spPr>
        <p:txBody>
          <a:bodyPr>
            <a:normAutofit/>
          </a:bodyPr>
          <a:lstStyle/>
          <a:p>
            <a:pPr indent="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latin typeface="Arial Narrow" charset="0"/>
              </a:rPr>
              <a:t>Regardless of the merits of current concerns of glyphosate and glyphosate-resistant (GR) crops, the attention gained has increased awareness of the importance of a total management system including:</a:t>
            </a:r>
          </a:p>
          <a:p>
            <a:pPr indent="0" eaLnBrk="1" hangingPunct="1">
              <a:lnSpc>
                <a:spcPct val="90000"/>
              </a:lnSpc>
            </a:pPr>
            <a:r>
              <a:rPr lang="en-US" b="1" i="1" smtClean="0">
                <a:latin typeface="Arial Narrow" charset="0"/>
              </a:rPr>
              <a:t>Complete plant nutrient program </a:t>
            </a:r>
            <a:r>
              <a:rPr lang="en-US" smtClean="0">
                <a:latin typeface="Arial Narrow" charset="0"/>
              </a:rPr>
              <a:t>for healthy crop growth</a:t>
            </a:r>
          </a:p>
          <a:p>
            <a:pPr indent="0" eaLnBrk="1" hangingPunct="1">
              <a:lnSpc>
                <a:spcPct val="90000"/>
              </a:lnSpc>
            </a:pPr>
            <a:r>
              <a:rPr lang="en-US" b="1" i="1" smtClean="0">
                <a:latin typeface="Arial Narrow" charset="0"/>
              </a:rPr>
              <a:t>Holistic assessment of GR cropping systems</a:t>
            </a:r>
            <a:r>
              <a:rPr lang="en-US" smtClean="0">
                <a:latin typeface="Arial Narrow" charset="0"/>
              </a:rPr>
              <a:t>:</a:t>
            </a:r>
          </a:p>
          <a:p>
            <a:pPr lvl="1" indent="0" eaLnBrk="1" hangingPunct="1">
              <a:lnSpc>
                <a:spcPct val="90000"/>
              </a:lnSpc>
            </a:pPr>
            <a:r>
              <a:rPr lang="en-US" sz="2200" smtClean="0">
                <a:latin typeface="Arial Narrow" charset="0"/>
              </a:rPr>
              <a:t> Consider above-ground growth AND </a:t>
            </a:r>
            <a:r>
              <a:rPr lang="en-US" sz="2200" i="1" smtClean="0">
                <a:latin typeface="Arial Narrow" charset="0"/>
              </a:rPr>
              <a:t>soil-root complex</a:t>
            </a:r>
          </a:p>
          <a:p>
            <a:pPr lvl="1" indent="0" eaLnBrk="1" hangingPunct="1">
              <a:lnSpc>
                <a:spcPct val="90000"/>
              </a:lnSpc>
            </a:pPr>
            <a:r>
              <a:rPr lang="en-US" sz="2200" smtClean="0">
                <a:latin typeface="Arial Narrow" charset="0"/>
              </a:rPr>
              <a:t> Understand plant – root – soil – microorganism environment</a:t>
            </a:r>
          </a:p>
          <a:p>
            <a:pPr lvl="1" indent="0" eaLnBrk="1" hangingPunct="1">
              <a:lnSpc>
                <a:spcPct val="90000"/>
              </a:lnSpc>
            </a:pPr>
            <a:r>
              <a:rPr lang="en-US" sz="2200" smtClean="0">
                <a:latin typeface="Arial Narrow" charset="0"/>
              </a:rPr>
              <a:t> Understand plant – herbicide – soil – microorganism interactions</a:t>
            </a:r>
          </a:p>
          <a:p>
            <a:pPr lvl="1" indent="0" eaLnBrk="1" hangingPunct="1">
              <a:lnSpc>
                <a:spcPct val="90000"/>
              </a:lnSpc>
            </a:pPr>
            <a:r>
              <a:rPr lang="en-US" sz="2200" smtClean="0">
                <a:latin typeface="Arial Narrow" charset="0"/>
              </a:rPr>
              <a:t> Understand how </a:t>
            </a:r>
            <a:r>
              <a:rPr lang="en-US" sz="2200" b="1" i="1" smtClean="0">
                <a:latin typeface="Arial Narrow" charset="0"/>
              </a:rPr>
              <a:t>management</a:t>
            </a:r>
            <a:r>
              <a:rPr lang="en-US" sz="2200" smtClean="0">
                <a:latin typeface="Arial Narrow" charset="0"/>
              </a:rPr>
              <a:t> affects this environment and the complex interactions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1066800" y="1600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3123" name="TextBox 3"/>
          <p:cNvSpPr txBox="1">
            <a:spLocks noChangeArrowheads="1"/>
          </p:cNvSpPr>
          <p:nvPr/>
        </p:nvSpPr>
        <p:spPr bwMode="auto">
          <a:xfrm rot="-5400000">
            <a:off x="-125413" y="2563813"/>
            <a:ext cx="21129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  <a:cs typeface="Arial" charset="0"/>
              </a:rPr>
              <a:t>Soybean Yield (bu/A)</a:t>
            </a:r>
          </a:p>
        </p:txBody>
      </p:sp>
      <p:sp>
        <p:nvSpPr>
          <p:cNvPr id="133124" name="TextBox 4"/>
          <p:cNvSpPr txBox="1">
            <a:spLocks noChangeArrowheads="1"/>
          </p:cNvSpPr>
          <p:nvPr/>
        </p:nvSpPr>
        <p:spPr bwMode="auto">
          <a:xfrm>
            <a:off x="609600" y="4343400"/>
            <a:ext cx="49530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Arial Narrow" charset="0"/>
              </a:rPr>
              <a:t>Cultivars:</a:t>
            </a:r>
          </a:p>
          <a:p>
            <a:r>
              <a:rPr lang="en-US" sz="1800">
                <a:latin typeface="Arial Narrow" charset="0"/>
              </a:rPr>
              <a:t>2006 – Pioneer 93M90; Williams 82</a:t>
            </a:r>
          </a:p>
          <a:p>
            <a:r>
              <a:rPr lang="en-US" sz="1800">
                <a:latin typeface="Arial Narrow" charset="0"/>
              </a:rPr>
              <a:t>2007 – Pioneer 93M92</a:t>
            </a:r>
          </a:p>
          <a:p>
            <a:r>
              <a:rPr lang="en-US" sz="1800">
                <a:latin typeface="Arial Narrow" charset="0"/>
              </a:rPr>
              <a:t>2008 – DeKalb DK3852; Maverick</a:t>
            </a:r>
          </a:p>
          <a:p>
            <a:r>
              <a:rPr lang="en-US" sz="1800">
                <a:latin typeface="Arial Narrow" charset="0"/>
              </a:rPr>
              <a:t>2010 – Asgrow AG3539; Maverick</a:t>
            </a:r>
          </a:p>
          <a:p>
            <a:endParaRPr lang="en-US" sz="1800">
              <a:latin typeface="Arial Narrow" charset="0"/>
            </a:endParaRPr>
          </a:p>
          <a:p>
            <a:r>
              <a:rPr lang="en-US" sz="1600">
                <a:latin typeface="Arial Narrow" charset="0"/>
              </a:rPr>
              <a:t>Data shown from field trials in Boone County, MO. </a:t>
            </a:r>
          </a:p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505200" y="1828800"/>
            <a:ext cx="381000" cy="381000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0" y="1447800"/>
            <a:ext cx="4953000" cy="2895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3127" name="TextBox 7"/>
          <p:cNvSpPr txBox="1">
            <a:spLocks noChangeArrowheads="1"/>
          </p:cNvSpPr>
          <p:nvPr/>
        </p:nvSpPr>
        <p:spPr bwMode="auto">
          <a:xfrm>
            <a:off x="228600" y="381000"/>
            <a:ext cx="815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 Narrow" charset="0"/>
              </a:rPr>
              <a:t>What is impact of altered plant-microorganism interactions on </a:t>
            </a:r>
            <a:r>
              <a:rPr lang="en-US" u="sng">
                <a:latin typeface="Arial Narrow" charset="0"/>
              </a:rPr>
              <a:t>YIELD</a:t>
            </a:r>
            <a:r>
              <a:rPr lang="en-US">
                <a:latin typeface="Arial Narrow" charset="0"/>
              </a:rPr>
              <a:t>?</a:t>
            </a:r>
          </a:p>
        </p:txBody>
      </p:sp>
      <p:sp>
        <p:nvSpPr>
          <p:cNvPr id="133128" name="TextBox 8"/>
          <p:cNvSpPr txBox="1">
            <a:spLocks noChangeArrowheads="1"/>
          </p:cNvSpPr>
          <p:nvPr/>
        </p:nvSpPr>
        <p:spPr bwMode="auto">
          <a:xfrm>
            <a:off x="5638800" y="1447800"/>
            <a:ext cx="32004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latin typeface="Arial Narrow" charset="0"/>
              </a:rPr>
              <a:t>* Often little impact on yield *</a:t>
            </a:r>
          </a:p>
          <a:p>
            <a:r>
              <a:rPr lang="en-US" sz="1800">
                <a:latin typeface="Arial Narrow" charset="0"/>
              </a:rPr>
              <a:t>Possible effect on potential for higher yields?</a:t>
            </a:r>
          </a:p>
          <a:p>
            <a:r>
              <a:rPr lang="en-US" sz="1800">
                <a:latin typeface="Arial Narrow" charset="0"/>
              </a:rPr>
              <a:t>Possible greater expression of detrimental effects under sub-optimal environmental conditions?</a:t>
            </a:r>
          </a:p>
          <a:p>
            <a:r>
              <a:rPr lang="en-US" sz="1800">
                <a:latin typeface="Arial Narrow" charset="0"/>
              </a:rPr>
              <a:t>Predisposition of soil ecology for more serious impacts in future?</a:t>
            </a:r>
          </a:p>
          <a:p>
            <a:r>
              <a:rPr lang="en-US" sz="1800">
                <a:latin typeface="Arial Narrow" charset="0"/>
              </a:rPr>
              <a:t>If attention to all factors involved in crop production (total nutrition, soil management, varietal selection, biotic interactions), perhaps begin to approach Kip Cullers-type yields.</a:t>
            </a:r>
          </a:p>
          <a:p>
            <a:endParaRPr lang="en-US" sz="1800">
              <a:latin typeface="Arial Narrow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8153400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Tahoma" charset="0"/>
              </a:rPr>
              <a:t>IMPACT OF RESEARCH – </a:t>
            </a:r>
            <a:r>
              <a:rPr lang="en-US" sz="1400" b="1">
                <a:latin typeface="Tahoma" charset="0"/>
              </a:rPr>
              <a:t>“in a word” </a:t>
            </a:r>
            <a:r>
              <a:rPr lang="en-US" b="1">
                <a:latin typeface="Tahoma" charset="0"/>
              </a:rPr>
              <a:t>– MANAGEMENT 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ahoma" charset="0"/>
              </a:rPr>
              <a:t>Complete nutrient management program; monitor base saturation – level of available Ca is critical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ahoma" charset="0"/>
              </a:rPr>
              <a:t>	Foliar treatments for single nutrient often 	insufficient if others are deficient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ahoma" charset="0"/>
              </a:rPr>
              <a:t>Foliar amendments with biologicals may limit expected yield losses in short term (single season)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ahoma" charset="0"/>
              </a:rPr>
              <a:t>Plant-growth regulators, amino acids, soluble Ca may limit perceived adverse effects of glyphosate, pathogens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ahoma" charset="0"/>
              </a:rPr>
              <a:t>Seek sources of complete fertilizer nutrients: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ahoma" charset="0"/>
              </a:rPr>
              <a:t>Ex:  Poultry litter contains considerable amount of: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ahoma" charset="0"/>
              </a:rPr>
              <a:t>	P, K, Ca, Mg, S, Fe, Mn, Zn, Cu, B, Mo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3" descr="ROOT FUS ASSAY-07A"/>
          <p:cNvPicPr>
            <a:picLocks noChangeAspect="1" noChangeArrowheads="1"/>
          </p:cNvPicPr>
          <p:nvPr/>
        </p:nvPicPr>
        <p:blipFill>
          <a:blip r:embed="rId2">
            <a:lum bright="-6000" contrast="6000"/>
          </a:blip>
          <a:srcRect t="17778" b="36295"/>
          <a:stretch>
            <a:fillRect/>
          </a:stretch>
        </p:blipFill>
        <p:spPr bwMode="auto">
          <a:xfrm>
            <a:off x="685800" y="1828800"/>
            <a:ext cx="685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 Box 4"/>
          <p:cNvSpPr txBox="1">
            <a:spLocks noChangeArrowheads="1"/>
          </p:cNvSpPr>
          <p:nvPr/>
        </p:nvSpPr>
        <p:spPr bwMode="auto">
          <a:xfrm>
            <a:off x="685800" y="19812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EE3235"/>
                </a:solidFill>
                <a:latin typeface="Arial" charset="0"/>
              </a:rPr>
              <a:t>+ Glyphosate	  	  Check	 	Glyphosate +Salicylate</a:t>
            </a:r>
            <a:r>
              <a:rPr lang="en-US" b="1">
                <a:solidFill>
                  <a:srgbClr val="EE3235"/>
                </a:solidFill>
              </a:rPr>
              <a:t> </a:t>
            </a:r>
          </a:p>
        </p:txBody>
      </p:sp>
      <p:sp>
        <p:nvSpPr>
          <p:cNvPr id="136196" name="TextBox 7"/>
          <p:cNvSpPr txBox="1">
            <a:spLocks noChangeArrowheads="1"/>
          </p:cNvSpPr>
          <p:nvPr/>
        </p:nvSpPr>
        <p:spPr bwMode="auto">
          <a:xfrm>
            <a:off x="609600" y="914400"/>
            <a:ext cx="7620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Arial Narrow" charset="0"/>
              </a:rPr>
              <a:t>Salicylate, a precursor of plant-defense compounds, applied as foliar treatment suppressed colonization of soybean roots in field study, 2007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Box 7"/>
          <p:cNvSpPr txBox="1">
            <a:spLocks noChangeArrowheads="1"/>
          </p:cNvSpPr>
          <p:nvPr/>
        </p:nvSpPr>
        <p:spPr bwMode="auto">
          <a:xfrm>
            <a:off x="609600" y="914400"/>
            <a:ext cx="7620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Arial Narrow" charset="0"/>
              </a:rPr>
              <a:t>REFERENCES</a:t>
            </a:r>
          </a:p>
          <a:p>
            <a:endParaRPr lang="en-US" sz="2000">
              <a:latin typeface="Arial Narrow" charset="0"/>
            </a:endParaRPr>
          </a:p>
          <a:p>
            <a:r>
              <a:rPr lang="en-US" sz="2000">
                <a:latin typeface="Arial Narrow" charset="0"/>
              </a:rPr>
              <a:t>To be furnished on day of presentation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/>
          </p:cNvPicPr>
          <p:nvPr/>
        </p:nvPicPr>
        <p:blipFill>
          <a:blip r:embed="rId2"/>
          <a:srcRect b="7777"/>
          <a:stretch>
            <a:fillRect/>
          </a:stretch>
        </p:blipFill>
        <p:spPr bwMode="auto">
          <a:xfrm>
            <a:off x="50800" y="0"/>
            <a:ext cx="9042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" y="457200"/>
            <a:ext cx="3352800" cy="5181600"/>
          </a:xfrm>
          <a:prstGeom prst="rect">
            <a:avLst/>
          </a:prstGeom>
          <a:solidFill>
            <a:srgbClr val="F2F2F2">
              <a:alpha val="59999"/>
            </a:srgbClr>
          </a:solidFill>
          <a:ln w="9525">
            <a:noFill/>
            <a:miter lim="800000"/>
            <a:headEnd/>
            <a:tailEnd/>
          </a:ln>
          <a:effectLst>
            <a:outerShdw dist="38100" dir="5400000" algn="ctr" rotWithShape="0">
              <a:srgbClr val="002041">
                <a:alpha val="4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34000" y="533400"/>
            <a:ext cx="3429000" cy="5410200"/>
          </a:xfrm>
          <a:prstGeom prst="rect">
            <a:avLst/>
          </a:prstGeom>
          <a:solidFill>
            <a:srgbClr val="F2F2F2">
              <a:alpha val="59999"/>
            </a:srgbClr>
          </a:solidFill>
          <a:ln w="9525">
            <a:noFill/>
            <a:miter lim="800000"/>
            <a:headEnd/>
            <a:tailEnd/>
          </a:ln>
          <a:effectLst>
            <a:outerShdw dist="38100" dir="5400000" algn="ctr" rotWithShape="0">
              <a:srgbClr val="002041">
                <a:alpha val="4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352800" y="228600"/>
            <a:ext cx="2514600" cy="5867400"/>
          </a:xfrm>
          <a:prstGeom prst="ellipse">
            <a:avLst/>
          </a:prstGeom>
          <a:noFill/>
          <a:ln w="25400">
            <a:solidFill>
              <a:srgbClr val="065093"/>
            </a:solidFill>
            <a:round/>
            <a:headEnd/>
            <a:tailEnd/>
          </a:ln>
          <a:effectLst>
            <a:outerShdw dist="38100" dir="5400000" algn="ctr" rotWithShape="0">
              <a:srgbClr val="002041">
                <a:alpha val="4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228600" y="304800"/>
            <a:ext cx="3200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Arial" charset="0"/>
                <a:cs typeface="Arial" charset="0"/>
              </a:rPr>
              <a:t>Holistic view of plant-soil-microorganism complex to better understand and sustainably manage crop production system</a:t>
            </a:r>
          </a:p>
        </p:txBody>
      </p:sp>
      <p:sp>
        <p:nvSpPr>
          <p:cNvPr id="58375" name="TextBox 6"/>
          <p:cNvSpPr txBox="1">
            <a:spLocks noChangeArrowheads="1"/>
          </p:cNvSpPr>
          <p:nvPr/>
        </p:nvSpPr>
        <p:spPr bwMode="auto">
          <a:xfrm>
            <a:off x="381000" y="6324600"/>
            <a:ext cx="2362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  <a:cs typeface="Arial" charset="0"/>
              </a:rPr>
              <a:t>Modified from Huber (2010)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Glyphosate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5867400" y="1371600"/>
            <a:ext cx="25908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5562600" y="2209800"/>
            <a:ext cx="76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M</a:t>
            </a:r>
            <a:r>
              <a:rPr lang="en-US" b="1" baseline="30000"/>
              <a:t>+n</a:t>
            </a:r>
          </a:p>
        </p:txBody>
      </p:sp>
      <p:cxnSp>
        <p:nvCxnSpPr>
          <p:cNvPr id="59396" name="Straight Connector 4"/>
          <p:cNvCxnSpPr>
            <a:cxnSpLocks noChangeShapeType="1"/>
          </p:cNvCxnSpPr>
          <p:nvPr/>
        </p:nvCxnSpPr>
        <p:spPr bwMode="auto">
          <a:xfrm rot="5400000">
            <a:off x="5715000" y="2057400"/>
            <a:ext cx="457200" cy="1524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59397" name="Straight Connector 10"/>
          <p:cNvCxnSpPr>
            <a:cxnSpLocks noChangeShapeType="1"/>
          </p:cNvCxnSpPr>
          <p:nvPr/>
        </p:nvCxnSpPr>
        <p:spPr bwMode="auto">
          <a:xfrm rot="5400000">
            <a:off x="6172200" y="2133600"/>
            <a:ext cx="228600" cy="2286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304800" y="152400"/>
            <a:ext cx="8382000" cy="7510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>
                <a:latin typeface="Arial" charset="0"/>
                <a:cs typeface="Arial" charset="0"/>
              </a:rPr>
              <a:t>Properties of Glyphosate</a:t>
            </a:r>
          </a:p>
          <a:p>
            <a:endParaRPr lang="en-US">
              <a:latin typeface="Arial" charset="0"/>
              <a:cs typeface="Arial" charset="0"/>
            </a:endParaRPr>
          </a:p>
          <a:p>
            <a:pPr>
              <a:buFontTx/>
              <a:buAutoNum type="arabicPeriod"/>
            </a:pPr>
            <a:r>
              <a:rPr lang="en-US">
                <a:latin typeface="Arial" charset="0"/>
                <a:cs typeface="Arial" charset="0"/>
              </a:rPr>
              <a:t>Chemical – strong chelator of metal cations </a:t>
            </a:r>
            <a:r>
              <a:rPr lang="en-US" sz="2000">
                <a:latin typeface="Arial" charset="0"/>
                <a:cs typeface="Arial" charset="0"/>
              </a:rPr>
              <a:t>(nutrient immobilization; glyphosate inactivation)                                                                        </a:t>
            </a:r>
            <a:r>
              <a:rPr lang="en-US" sz="1800">
                <a:latin typeface="Arial" charset="0"/>
                <a:cs typeface="Arial" charset="0"/>
              </a:rPr>
              <a:t>(Subramaniam &amp; Hoggard 1988)</a:t>
            </a:r>
          </a:p>
          <a:p>
            <a:endParaRPr lang="en-US">
              <a:latin typeface="Arial" charset="0"/>
              <a:cs typeface="Arial" charset="0"/>
            </a:endParaRPr>
          </a:p>
          <a:p>
            <a:endParaRPr lang="en-US">
              <a:latin typeface="Arial" charset="0"/>
              <a:cs typeface="Arial" charset="0"/>
            </a:endParaRPr>
          </a:p>
          <a:p>
            <a:pPr>
              <a:buFontTx/>
              <a:buAutoNum type="arabicPeriod"/>
            </a:pPr>
            <a:r>
              <a:rPr lang="en-US">
                <a:latin typeface="Arial" charset="0"/>
                <a:cs typeface="Arial" charset="0"/>
              </a:rPr>
              <a:t>Biochemical – blocks aromatic amino acid synthesis by inhibiting the key enzyme, 5-enolpyruvylshikimate-3-phosphate synthase (EPSPS), in the shikimic acid pathway, common to plants, algae, and microorganisms; synthesis of proteins, lignin, phytoalexins, plant growth regulators, signaling compounds are suppressed </a:t>
            </a:r>
            <a:r>
              <a:rPr lang="en-US" sz="1800">
                <a:latin typeface="Arial" charset="0"/>
                <a:cs typeface="Arial" charset="0"/>
              </a:rPr>
              <a:t>(Johal &amp; Huber 2009, Steinrücken &amp; Amrhein 1980)</a:t>
            </a:r>
          </a:p>
          <a:p>
            <a:endParaRPr lang="en-US">
              <a:latin typeface="Arial" charset="0"/>
              <a:cs typeface="Arial" charset="0"/>
            </a:endParaRPr>
          </a:p>
          <a:p>
            <a:pPr>
              <a:buFontTx/>
              <a:buAutoNum type="arabicPeriod"/>
            </a:pPr>
            <a:r>
              <a:rPr lang="en-US">
                <a:latin typeface="Arial" charset="0"/>
                <a:cs typeface="Arial" charset="0"/>
              </a:rPr>
              <a:t>Biological – may stimulate or inhibit growth of specific microbial groups – may be consequence of 1 &amp; 2 above </a:t>
            </a:r>
            <a:r>
              <a:rPr lang="en-US" sz="1800">
                <a:latin typeface="Arial" charset="0"/>
                <a:cs typeface="Arial" charset="0"/>
              </a:rPr>
              <a:t>(Kremer et al. 2005, Krzysko-Lupicka &amp; Orlik 1997, Moorman et al. 1992)</a:t>
            </a:r>
          </a:p>
          <a:p>
            <a:pPr>
              <a:buFontTx/>
              <a:buAutoNum type="arabicPeriod"/>
            </a:pPr>
            <a:endParaRPr lang="en-US">
              <a:latin typeface="Arial" charset="0"/>
              <a:cs typeface="Arial" charset="0"/>
            </a:endParaRPr>
          </a:p>
          <a:p>
            <a:endParaRPr lang="en-US">
              <a:latin typeface="Arial" charset="0"/>
              <a:cs typeface="Arial" charset="0"/>
            </a:endParaRPr>
          </a:p>
          <a:p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19"/>
          <p:cNvGrpSpPr>
            <a:grpSpLocks/>
          </p:cNvGrpSpPr>
          <p:nvPr/>
        </p:nvGrpSpPr>
        <p:grpSpPr bwMode="auto">
          <a:xfrm>
            <a:off x="685800" y="0"/>
            <a:ext cx="8077200" cy="6765925"/>
            <a:chOff x="685800" y="0"/>
            <a:chExt cx="8077200" cy="6765925"/>
          </a:xfrm>
        </p:grpSpPr>
        <p:pic>
          <p:nvPicPr>
            <p:cNvPr id="60419" name="Picture 5" descr="ShikimatePathw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00200" y="0"/>
              <a:ext cx="5638800" cy="676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0420" name="Group 19"/>
            <p:cNvGrpSpPr>
              <a:grpSpLocks/>
            </p:cNvGrpSpPr>
            <p:nvPr/>
          </p:nvGrpSpPr>
          <p:grpSpPr bwMode="auto">
            <a:xfrm>
              <a:off x="685800" y="1600200"/>
              <a:ext cx="4114800" cy="1066800"/>
              <a:chOff x="432" y="1008"/>
              <a:chExt cx="2592" cy="672"/>
            </a:xfrm>
          </p:grpSpPr>
          <p:sp>
            <p:nvSpPr>
              <p:cNvPr id="60432" name="Rectangle 15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1296" cy="62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433" name="Line 17"/>
              <p:cNvSpPr>
                <a:spLocks noChangeShapeType="1"/>
              </p:cNvSpPr>
              <p:nvPr/>
            </p:nvSpPr>
            <p:spPr bwMode="auto">
              <a:xfrm>
                <a:off x="720" y="1440"/>
                <a:ext cx="864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34" name="Text Box 18"/>
              <p:cNvSpPr txBox="1">
                <a:spLocks noChangeArrowheads="1"/>
              </p:cNvSpPr>
              <p:nvPr/>
            </p:nvSpPr>
            <p:spPr bwMode="auto">
              <a:xfrm>
                <a:off x="432" y="1008"/>
                <a:ext cx="1968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600" b="1">
                    <a:solidFill>
                      <a:srgbClr val="FF0000"/>
                    </a:solidFill>
                  </a:rPr>
                  <a:t>Glyphosate</a:t>
                </a:r>
              </a:p>
            </p:txBody>
          </p:sp>
        </p:grpSp>
        <p:sp>
          <p:nvSpPr>
            <p:cNvPr id="60421" name="Rectangle 20"/>
            <p:cNvSpPr>
              <a:spLocks noChangeArrowheads="1"/>
            </p:cNvSpPr>
            <p:nvPr/>
          </p:nvSpPr>
          <p:spPr bwMode="auto">
            <a:xfrm>
              <a:off x="7086600" y="6400800"/>
              <a:ext cx="16462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plantandsoil.unl.edu</a:t>
              </a:r>
            </a:p>
          </p:txBody>
        </p: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>
              <a:off x="3352800" y="2133600"/>
              <a:ext cx="304800" cy="228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60423" name="TextBox 15"/>
            <p:cNvSpPr txBox="1">
              <a:spLocks noChangeArrowheads="1"/>
            </p:cNvSpPr>
            <p:nvPr/>
          </p:nvSpPr>
          <p:spPr bwMode="auto">
            <a:xfrm>
              <a:off x="3581400" y="2209800"/>
              <a:ext cx="6762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Arial Narrow" charset="0"/>
                </a:rPr>
                <a:t>EPSPS</a:t>
              </a:r>
            </a:p>
          </p:txBody>
        </p:sp>
        <p:sp>
          <p:nvSpPr>
            <p:cNvPr id="60424" name="TextBox 16"/>
            <p:cNvSpPr txBox="1">
              <a:spLocks noChangeArrowheads="1"/>
            </p:cNvSpPr>
            <p:nvPr/>
          </p:nvSpPr>
          <p:spPr bwMode="auto">
            <a:xfrm>
              <a:off x="4648200" y="152400"/>
              <a:ext cx="16764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C0504D"/>
                  </a:solidFill>
                  <a:latin typeface="Arial Narrow" charset="0"/>
                </a:rPr>
                <a:t>Primary carbohydrate metabolism</a:t>
              </a:r>
            </a:p>
          </p:txBody>
        </p:sp>
        <p:cxnSp>
          <p:nvCxnSpPr>
            <p:cNvPr id="19" name="Straight Connector 18"/>
            <p:cNvCxnSpPr>
              <a:cxnSpLocks noChangeShapeType="1"/>
            </p:cNvCxnSpPr>
            <p:nvPr/>
          </p:nvCxnSpPr>
          <p:spPr bwMode="auto">
            <a:xfrm>
              <a:off x="1828800" y="609600"/>
              <a:ext cx="48768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60426" name="TextBox 20"/>
            <p:cNvSpPr txBox="1">
              <a:spLocks noChangeArrowheads="1"/>
            </p:cNvSpPr>
            <p:nvPr/>
          </p:nvSpPr>
          <p:spPr bwMode="auto">
            <a:xfrm>
              <a:off x="5257800" y="5562600"/>
              <a:ext cx="16764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C0504D"/>
                  </a:solidFill>
                  <a:latin typeface="Arial Narrow" charset="0"/>
                </a:rPr>
                <a:t>Phytoalexins, signaling compounds, lignin</a:t>
              </a:r>
            </a:p>
          </p:txBody>
        </p:sp>
        <p:sp>
          <p:nvSpPr>
            <p:cNvPr id="22" name="Left Brace 21"/>
            <p:cNvSpPr>
              <a:spLocks/>
            </p:cNvSpPr>
            <p:nvPr/>
          </p:nvSpPr>
          <p:spPr bwMode="auto">
            <a:xfrm>
              <a:off x="5257800" y="5410200"/>
              <a:ext cx="76200" cy="11430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cxnSp>
          <p:nvCxnSpPr>
            <p:cNvPr id="25" name="Straight Connector 24"/>
            <p:cNvCxnSpPr>
              <a:cxnSpLocks noChangeShapeType="1"/>
              <a:endCxn id="60430" idx="1"/>
            </p:cNvCxnSpPr>
            <p:nvPr/>
          </p:nvCxnSpPr>
          <p:spPr bwMode="auto">
            <a:xfrm>
              <a:off x="6629400" y="2133600"/>
              <a:ext cx="3048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010400" y="0"/>
              <a:ext cx="381000" cy="434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+mn-lt"/>
                <a:ea typeface="+mn-ea"/>
              </a:endParaRPr>
            </a:p>
          </p:txBody>
        </p:sp>
        <p:sp>
          <p:nvSpPr>
            <p:cNvPr id="60430" name="TextBox 22"/>
            <p:cNvSpPr txBox="1">
              <a:spLocks noChangeArrowheads="1"/>
            </p:cNvSpPr>
            <p:nvPr/>
          </p:nvSpPr>
          <p:spPr bwMode="auto">
            <a:xfrm>
              <a:off x="6934200" y="1981200"/>
              <a:ext cx="18288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C0504D"/>
                  </a:solidFill>
                  <a:latin typeface="Arial Narrow" charset="0"/>
                </a:rPr>
                <a:t>Plant-growth regulators</a:t>
              </a:r>
            </a:p>
          </p:txBody>
        </p:sp>
        <p:sp>
          <p:nvSpPr>
            <p:cNvPr id="60431" name="TextBox 22"/>
            <p:cNvSpPr txBox="1">
              <a:spLocks noChangeArrowheads="1"/>
            </p:cNvSpPr>
            <p:nvPr/>
          </p:nvSpPr>
          <p:spPr bwMode="auto">
            <a:xfrm>
              <a:off x="5105400" y="3657600"/>
              <a:ext cx="18288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solidFill>
                    <a:srgbClr val="C0504D"/>
                  </a:solidFill>
                  <a:latin typeface="Arial Narrow" charset="0"/>
                </a:rPr>
                <a:t>Aromatic Amino Acids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DSC06951.JPG"/>
          <p:cNvPicPr>
            <a:picLocks noChangeAspect="1"/>
          </p:cNvPicPr>
          <p:nvPr/>
        </p:nvPicPr>
        <p:blipFill>
          <a:blip r:embed="rId2"/>
          <a:srcRect l="10001" t="20000" r="13333"/>
          <a:stretch>
            <a:fillRect/>
          </a:stretch>
        </p:blipFill>
        <p:spPr bwMode="auto">
          <a:xfrm>
            <a:off x="1905000" y="1295400"/>
            <a:ext cx="5105400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Box 3"/>
          <p:cNvSpPr txBox="1">
            <a:spLocks noChangeArrowheads="1"/>
          </p:cNvSpPr>
          <p:nvPr/>
        </p:nvSpPr>
        <p:spPr bwMode="auto">
          <a:xfrm>
            <a:off x="533400" y="5410200"/>
            <a:ext cx="8229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charset="0"/>
                <a:cs typeface="Arial" charset="0"/>
              </a:rPr>
              <a:t>Chlorosis on Asgrow AG3539 soybean in field plots after glyphosate application at V4 growth stage, Boone County, MO 2009</a:t>
            </a:r>
          </a:p>
        </p:txBody>
      </p:sp>
      <p:sp>
        <p:nvSpPr>
          <p:cNvPr id="62468" name="TextBox 4"/>
          <p:cNvSpPr txBox="1">
            <a:spLocks noChangeArrowheads="1"/>
          </p:cNvSpPr>
          <p:nvPr/>
        </p:nvSpPr>
        <p:spPr bwMode="auto">
          <a:xfrm>
            <a:off x="457200" y="304800"/>
            <a:ext cx="8229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charset="0"/>
                <a:cs typeface="Arial" charset="0"/>
              </a:rPr>
              <a:t>Chemical/Biochemical Effects: Yellowing of leaves in GR soybean after glyphosate application suggests unavailability of essential nutrients for chlorophyll development and photosynthesis</a:t>
            </a: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eam">
  <a:themeElements>
    <a:clrScheme name="Stream 6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Palatino"/>
        <a:ea typeface=""/>
        <a:cs typeface=""/>
      </a:majorFont>
      <a:minorFont>
        <a:latin typeface="Palat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Stream 1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D80000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E9AA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362626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AEACAC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49411F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B1B0AB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5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003300"/>
        </a:accent1>
        <a:accent2>
          <a:srgbClr val="33CC33"/>
        </a:accent2>
        <a:accent3>
          <a:srgbClr val="B1C8AA"/>
        </a:accent3>
        <a:accent4>
          <a:srgbClr val="DADADA"/>
        </a:accent4>
        <a:accent5>
          <a:srgbClr val="AAADAA"/>
        </a:accent5>
        <a:accent6>
          <a:srgbClr val="2DB92D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2E2E46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ADADB0"/>
        </a:accent5>
        <a:accent6>
          <a:srgbClr val="5D8BBA"/>
        </a:accent6>
        <a:hlink>
          <a:srgbClr val="99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Stream">
  <a:themeElements>
    <a:clrScheme name="Stream 6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Palatino"/>
        <a:ea typeface=""/>
        <a:cs typeface=""/>
      </a:majorFont>
      <a:minorFont>
        <a:latin typeface="Palat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Stream 1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D80000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E9AA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362626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AEACAC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49411F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B1B0AB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5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003300"/>
        </a:accent1>
        <a:accent2>
          <a:srgbClr val="33CC33"/>
        </a:accent2>
        <a:accent3>
          <a:srgbClr val="B1C8AA"/>
        </a:accent3>
        <a:accent4>
          <a:srgbClr val="DADADA"/>
        </a:accent4>
        <a:accent5>
          <a:srgbClr val="AAADAA"/>
        </a:accent5>
        <a:accent6>
          <a:srgbClr val="2DB92D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2E2E46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ADADB0"/>
        </a:accent5>
        <a:accent6>
          <a:srgbClr val="5D8BBA"/>
        </a:accent6>
        <a:hlink>
          <a:srgbClr val="99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Stream">
  <a:themeElements>
    <a:clrScheme name="Stream 6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Palatino"/>
        <a:ea typeface=""/>
        <a:cs typeface=""/>
      </a:majorFont>
      <a:minorFont>
        <a:latin typeface="Palat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Stream 1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D80000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E9AA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362626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AEACAC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49411F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B1B0AB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5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003300"/>
        </a:accent1>
        <a:accent2>
          <a:srgbClr val="33CC33"/>
        </a:accent2>
        <a:accent3>
          <a:srgbClr val="B1C8AA"/>
        </a:accent3>
        <a:accent4>
          <a:srgbClr val="DADADA"/>
        </a:accent4>
        <a:accent5>
          <a:srgbClr val="AAADAA"/>
        </a:accent5>
        <a:accent6>
          <a:srgbClr val="2DB92D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2E2E46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ADADB0"/>
        </a:accent5>
        <a:accent6>
          <a:srgbClr val="5D8BBA"/>
        </a:accent6>
        <a:hlink>
          <a:srgbClr val="99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00"/>
      </a:lt1>
      <a:dk2>
        <a:srgbClr val="0000FF"/>
      </a:dk2>
      <a:lt2>
        <a:srgbClr val="FF9900"/>
      </a:lt2>
      <a:accent1>
        <a:srgbClr val="008000"/>
      </a:accent1>
      <a:accent2>
        <a:srgbClr val="6699FF"/>
      </a:accent2>
      <a:accent3>
        <a:srgbClr val="AAAAFF"/>
      </a:accent3>
      <a:accent4>
        <a:srgbClr val="DADA00"/>
      </a:accent4>
      <a:accent5>
        <a:srgbClr val="AAC0AA"/>
      </a:accent5>
      <a:accent6>
        <a:srgbClr val="5C8AE7"/>
      </a:accent6>
      <a:hlink>
        <a:srgbClr val="FF3300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X:Templates:Presentations:Designs:Stream</Template>
  <TotalTime>1453</TotalTime>
  <Words>3105</Words>
  <Application>Microsoft Office PowerPoint</Application>
  <PresentationFormat>On-screen Show (4:3)</PresentationFormat>
  <Paragraphs>505</Paragraphs>
  <Slides>53</Slides>
  <Notes>31</Notes>
  <HiddenSlides>0</HiddenSlides>
  <MMClips>0</MMClips>
  <ScaleCrop>false</ScaleCrop>
  <HeadingPairs>
    <vt:vector size="10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7</vt:i4>
      </vt:variant>
      <vt:variant>
        <vt:lpstr>Slide Titles</vt:lpstr>
      </vt:variant>
      <vt:variant>
        <vt:i4>53</vt:i4>
      </vt:variant>
    </vt:vector>
  </HeadingPairs>
  <TitlesOfParts>
    <vt:vector size="80" baseType="lpstr">
      <vt:lpstr>Times</vt:lpstr>
      <vt:lpstr>ＭＳ Ｐゴシック</vt:lpstr>
      <vt:lpstr>Arial</vt:lpstr>
      <vt:lpstr>Palatino</vt:lpstr>
      <vt:lpstr>Wingdings</vt:lpstr>
      <vt:lpstr>Calibri</vt:lpstr>
      <vt:lpstr>Constantia</vt:lpstr>
      <vt:lpstr>Wingdings 2</vt:lpstr>
      <vt:lpstr>Tahoma</vt:lpstr>
      <vt:lpstr>Arial Narrow</vt:lpstr>
      <vt:lpstr>Helvetica</vt:lpstr>
      <vt:lpstr>Verdana</vt:lpstr>
      <vt:lpstr>Stream</vt:lpstr>
      <vt:lpstr>Flow</vt:lpstr>
      <vt:lpstr>1_Stream</vt:lpstr>
      <vt:lpstr>Office Theme</vt:lpstr>
      <vt:lpstr>1_Flow</vt:lpstr>
      <vt:lpstr>2_Stream</vt:lpstr>
      <vt:lpstr>Default Design</vt:lpstr>
      <vt:lpstr>???</vt:lpstr>
      <vt:lpstr>Microsoft Excel Worksheet</vt:lpstr>
      <vt:lpstr>Microsoft Office Excel Worksheet</vt:lpstr>
      <vt:lpstr>Worksheet</vt:lpstr>
      <vt:lpstr>Microsoft Excel Chart</vt:lpstr>
      <vt:lpstr>Microsoft Graph Chart</vt:lpstr>
      <vt:lpstr>Microsoft Office Excel Chart</vt:lpstr>
      <vt:lpstr>Microsoft Word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>ſ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Kremer</dc:creator>
  <cp:lastModifiedBy>User</cp:lastModifiedBy>
  <cp:revision>48</cp:revision>
  <dcterms:created xsi:type="dcterms:W3CDTF">2010-11-19T20:18:15Z</dcterms:created>
  <dcterms:modified xsi:type="dcterms:W3CDTF">2010-12-23T20:02:21Z</dcterms:modified>
</cp:coreProperties>
</file>